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Roboto"/>
      <p:regular r:id="rId27"/>
      <p:bold r:id="rId28"/>
      <p:italic r:id="rId29"/>
      <p:boldItalic r:id="rId30"/>
    </p:embeddedFont>
    <p:embeddedFont>
      <p:font typeface="Poppins"/>
      <p:bold r:id="rId31"/>
      <p:boldItalic r:id="rId32"/>
    </p:embeddedFont>
    <p:embeddedFont>
      <p:font typeface="Montserrat"/>
      <p:bold r:id="rId33"/>
      <p:boldItalic r:id="rId34"/>
    </p:embeddedFont>
    <p:embeddedFont>
      <p:font typeface="Poppins Light"/>
      <p:regular r:id="rId35"/>
      <p:bold r:id="rId36"/>
      <p:italic r:id="rId37"/>
      <p:boldItalic r:id="rId38"/>
    </p:embeddedFont>
    <p:embeddedFont>
      <p:font typeface="Poppins Medium"/>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6E24CA-D99F-4B11-A334-510358BC2297}">
  <a:tblStyle styleId="{6F6E24CA-D99F-4B11-A334-510358BC229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Medium-bold.fntdata"/><Relationship Id="rId20" Type="http://schemas.openxmlformats.org/officeDocument/2006/relationships/slide" Target="slides/slide13.xml"/><Relationship Id="rId42" Type="http://schemas.openxmlformats.org/officeDocument/2006/relationships/font" Target="fonts/PoppinsMedium-boldItalic.fntdata"/><Relationship Id="rId41" Type="http://schemas.openxmlformats.org/officeDocument/2006/relationships/font" Target="fonts/PoppinsMedium-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oppins-bold.fntdata"/><Relationship Id="rId30" Type="http://schemas.openxmlformats.org/officeDocument/2006/relationships/font" Target="fonts/Roboto-boldItalic.fntdata"/><Relationship Id="rId11" Type="http://schemas.openxmlformats.org/officeDocument/2006/relationships/slide" Target="slides/slide4.xml"/><Relationship Id="rId33" Type="http://schemas.openxmlformats.org/officeDocument/2006/relationships/font" Target="fonts/Montserrat-bold.fntdata"/><Relationship Id="rId10" Type="http://schemas.openxmlformats.org/officeDocument/2006/relationships/slide" Target="slides/slide3.xml"/><Relationship Id="rId32" Type="http://schemas.openxmlformats.org/officeDocument/2006/relationships/font" Target="fonts/Poppins-boldItalic.fntdata"/><Relationship Id="rId13" Type="http://schemas.openxmlformats.org/officeDocument/2006/relationships/slide" Target="slides/slide6.xml"/><Relationship Id="rId35" Type="http://schemas.openxmlformats.org/officeDocument/2006/relationships/font" Target="fonts/PoppinsLight-regular.fntdata"/><Relationship Id="rId12" Type="http://schemas.openxmlformats.org/officeDocument/2006/relationships/slide" Target="slides/slide5.xml"/><Relationship Id="rId34" Type="http://schemas.openxmlformats.org/officeDocument/2006/relationships/font" Target="fonts/Montserrat-boldItalic.fntdata"/><Relationship Id="rId15" Type="http://schemas.openxmlformats.org/officeDocument/2006/relationships/slide" Target="slides/slide8.xml"/><Relationship Id="rId37" Type="http://schemas.openxmlformats.org/officeDocument/2006/relationships/font" Target="fonts/PoppinsLight-italic.fntdata"/><Relationship Id="rId14" Type="http://schemas.openxmlformats.org/officeDocument/2006/relationships/slide" Target="slides/slide7.xml"/><Relationship Id="rId36" Type="http://schemas.openxmlformats.org/officeDocument/2006/relationships/font" Target="fonts/PoppinsLight-bold.fntdata"/><Relationship Id="rId17" Type="http://schemas.openxmlformats.org/officeDocument/2006/relationships/slide" Target="slides/slide10.xml"/><Relationship Id="rId39" Type="http://schemas.openxmlformats.org/officeDocument/2006/relationships/font" Target="fonts/PoppinsMedium-regular.fntdata"/><Relationship Id="rId16" Type="http://schemas.openxmlformats.org/officeDocument/2006/relationships/slide" Target="slides/slide9.xml"/><Relationship Id="rId38" Type="http://schemas.openxmlformats.org/officeDocument/2006/relationships/font" Target="fonts/PoppinsLight-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93bdba21ba_1_0:notes"/>
          <p:cNvSpPr txBox="1"/>
          <p:nvPr>
            <p:ph idx="1" type="body"/>
          </p:nvPr>
        </p:nvSpPr>
        <p:spPr>
          <a:xfrm>
            <a:off x="914400" y="3251200"/>
            <a:ext cx="7315200" cy="3081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93bdba21ba_1_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93a4845d01_1_0: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93a4845d01_1_0: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3bdba21ba_1_137:notes"/>
          <p:cNvSpPr txBox="1"/>
          <p:nvPr>
            <p:ph idx="1" type="body"/>
          </p:nvPr>
        </p:nvSpPr>
        <p:spPr>
          <a:xfrm>
            <a:off x="914400" y="3251200"/>
            <a:ext cx="7315200" cy="3081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93bdba21ba_1_13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93bdba21ba_1_167:notes"/>
          <p:cNvSpPr txBox="1"/>
          <p:nvPr>
            <p:ph idx="1" type="body"/>
          </p:nvPr>
        </p:nvSpPr>
        <p:spPr>
          <a:xfrm>
            <a:off x="914400" y="3251200"/>
            <a:ext cx="7315200" cy="3081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93bdba21ba_1_16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93bdba21ba_1_185:notes"/>
          <p:cNvSpPr txBox="1"/>
          <p:nvPr>
            <p:ph idx="1" type="body"/>
          </p:nvPr>
        </p:nvSpPr>
        <p:spPr>
          <a:xfrm>
            <a:off x="914400" y="3251200"/>
            <a:ext cx="7315200" cy="3081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93bdba21ba_1_18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93bdba21ba_1_194:notes"/>
          <p:cNvSpPr txBox="1"/>
          <p:nvPr>
            <p:ph idx="1" type="body"/>
          </p:nvPr>
        </p:nvSpPr>
        <p:spPr>
          <a:xfrm>
            <a:off x="914400" y="3251200"/>
            <a:ext cx="7315200" cy="3081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93bdba21ba_1_19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93bdba21ba_1_207:notes"/>
          <p:cNvSpPr txBox="1"/>
          <p:nvPr>
            <p:ph idx="1" type="body"/>
          </p:nvPr>
        </p:nvSpPr>
        <p:spPr>
          <a:xfrm>
            <a:off x="914400" y="3251200"/>
            <a:ext cx="7315200" cy="3081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93bdba21ba_1_20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93bdba21ba_1_219:notes"/>
          <p:cNvSpPr txBox="1"/>
          <p:nvPr>
            <p:ph idx="1" type="body"/>
          </p:nvPr>
        </p:nvSpPr>
        <p:spPr>
          <a:xfrm>
            <a:off x="914400" y="3251200"/>
            <a:ext cx="7315200" cy="3081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93bdba21ba_1_21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93bdba21ba_1_250:notes"/>
          <p:cNvSpPr txBox="1"/>
          <p:nvPr>
            <p:ph idx="1" type="body"/>
          </p:nvPr>
        </p:nvSpPr>
        <p:spPr>
          <a:xfrm>
            <a:off x="914400" y="3251200"/>
            <a:ext cx="7315200" cy="3081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93bdba21ba_1_25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93bdba21ba_1_267:notes"/>
          <p:cNvSpPr txBox="1"/>
          <p:nvPr>
            <p:ph idx="1" type="body"/>
          </p:nvPr>
        </p:nvSpPr>
        <p:spPr>
          <a:xfrm>
            <a:off x="914400" y="3251200"/>
            <a:ext cx="7315200" cy="3081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93bdba21ba_1_26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8d54984a18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The original data set contained 76 attributes; but the Kaggle data set only includes 14 of these. We tried to look for the original data set but could not access it. So, these 14 variables are the ones which are most important to interpreting the data. They include age, gender, whether the patient has had any chest pains, their resting blood pressure on hospital admission, their cholesterol, whether they have a fasting blood sugar over 120 (which would indicate diabetes), whether they have a normal or irregular ECG, their maximum heart rate during an exercise stress test, whether they exhibit exercise-induced angina (chest pain), the peak of the ST depression caused by exercise, the slope of the peak exercise ST segment (ST segment depression can indicate myocardial ischemia), the number of major vessels colored by fluoroscopy (meaning containing disease), evidence of disease in a thallium test, and our target variable (presence of heart disease).</a:t>
            </a:r>
            <a:endParaRPr>
              <a:solidFill>
                <a:schemeClr val="dk1"/>
              </a:solidFill>
            </a:endParaRPr>
          </a:p>
          <a:p>
            <a:pPr indent="0" lvl="0" marL="0" rtl="0" algn="l">
              <a:spcBef>
                <a:spcPts val="1200"/>
              </a:spcBef>
              <a:spcAft>
                <a:spcPts val="0"/>
              </a:spcAft>
              <a:buNone/>
            </a:pPr>
            <a:r>
              <a:t/>
            </a:r>
            <a:endParaRPr/>
          </a:p>
        </p:txBody>
      </p:sp>
      <p:sp>
        <p:nvSpPr>
          <p:cNvPr id="405" name="Google Shape;405;g8d54984a18_2_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93bdba21ba_1_40:notes"/>
          <p:cNvSpPr txBox="1"/>
          <p:nvPr>
            <p:ph idx="1" type="body"/>
          </p:nvPr>
        </p:nvSpPr>
        <p:spPr>
          <a:xfrm>
            <a:off x="914400" y="3251200"/>
            <a:ext cx="7315200" cy="3081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93bdba21ba_1_4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3bdba21ba_1_54:notes"/>
          <p:cNvSpPr txBox="1"/>
          <p:nvPr>
            <p:ph idx="1" type="body"/>
          </p:nvPr>
        </p:nvSpPr>
        <p:spPr>
          <a:xfrm>
            <a:off x="914400" y="3251200"/>
            <a:ext cx="7315200" cy="3081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93bdba21ba_1_5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93bdba21ba_1_6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86" name="Google Shape;186;g93bdba21ba_1_6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01.09.2020</a:t>
            </a:r>
            <a:endParaRPr b="0" i="0" sz="1200" u="none" cap="none" strike="noStrike">
              <a:solidFill>
                <a:schemeClr val="dk1"/>
              </a:solidFill>
              <a:latin typeface="Calibri"/>
              <a:ea typeface="Calibri"/>
              <a:cs typeface="Calibri"/>
              <a:sym typeface="Calibri"/>
            </a:endParaRPr>
          </a:p>
        </p:txBody>
      </p:sp>
      <p:sp>
        <p:nvSpPr>
          <p:cNvPr id="187" name="Google Shape;187;g93bdba21ba_1_6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g93bdba21ba_1_6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Our strongest positive correlations exist between our target (risk of heart disease) and cp (existence of chest pain). Other strong positive correlations include our target and maximum heart rate achieved, as well as maximum heart rate achieved and the slope of the peak exercise ST segment. Our strongest negative correlation includes the slope of the peak exercise ST segment and the ST depression induced by exercise relative to rest.</a:t>
            </a:r>
            <a:endParaRPr/>
          </a:p>
        </p:txBody>
      </p:sp>
      <p:sp>
        <p:nvSpPr>
          <p:cNvPr id="189" name="Google Shape;189;g93bdba21ba_1_6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90" name="Google Shape;190;g93bdba21ba_1_6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3bdba21ba_1_83:notes"/>
          <p:cNvSpPr txBox="1"/>
          <p:nvPr>
            <p:ph idx="1" type="body"/>
          </p:nvPr>
        </p:nvSpPr>
        <p:spPr>
          <a:xfrm>
            <a:off x="914400" y="3251200"/>
            <a:ext cx="7315200" cy="3081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93bdba21ba_1_8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93bdba21ba_1_97:notes"/>
          <p:cNvSpPr txBox="1"/>
          <p:nvPr>
            <p:ph idx="1" type="body"/>
          </p:nvPr>
        </p:nvSpPr>
        <p:spPr>
          <a:xfrm>
            <a:off x="914400" y="3251200"/>
            <a:ext cx="7315200" cy="3081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93bdba21ba_1_9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93bdba21ba_1_107:notes"/>
          <p:cNvSpPr txBox="1"/>
          <p:nvPr>
            <p:ph idx="1" type="body"/>
          </p:nvPr>
        </p:nvSpPr>
        <p:spPr>
          <a:xfrm>
            <a:off x="914400" y="3251200"/>
            <a:ext cx="7315200" cy="3081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93bdba21ba_1_10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3bdba21ba_1_115:notes"/>
          <p:cNvSpPr txBox="1"/>
          <p:nvPr>
            <p:ph idx="1" type="body"/>
          </p:nvPr>
        </p:nvSpPr>
        <p:spPr>
          <a:xfrm>
            <a:off x="914400" y="3251200"/>
            <a:ext cx="7315200" cy="3081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93bdba21ba_1_11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93bdba21ba_1_126:notes"/>
          <p:cNvSpPr txBox="1"/>
          <p:nvPr>
            <p:ph idx="1" type="body"/>
          </p:nvPr>
        </p:nvSpPr>
        <p:spPr>
          <a:xfrm>
            <a:off x="914400" y="3251200"/>
            <a:ext cx="7315200" cy="3081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93bdba21ba_1_12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
        <p:nvSpPr>
          <p:cNvPr id="70" name="Google Shape;70;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2" name="Google Shape;72;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3" name="Shape 73"/>
        <p:cNvGrpSpPr/>
        <p:nvPr/>
      </p:nvGrpSpPr>
      <p:grpSpPr>
        <a:xfrm>
          <a:off x="0" y="0"/>
          <a:ext cx="0" cy="0"/>
          <a:chOff x="0" y="0"/>
          <a:chExt cx="0" cy="0"/>
        </a:xfrm>
      </p:grpSpPr>
      <p:sp>
        <p:nvSpPr>
          <p:cNvPr id="74" name="Google Shape;74;p15"/>
          <p:cNvSpPr txBox="1"/>
          <p:nvPr>
            <p:ph type="ctrTitle"/>
          </p:nvPr>
        </p:nvSpPr>
        <p:spPr>
          <a:xfrm>
            <a:off x="342900" y="1065213"/>
            <a:ext cx="3886200" cy="735012"/>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5" name="Google Shape;75;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76" name="Google Shape;76;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 name="Google Shape;78;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9" name="Shape 79"/>
        <p:cNvGrpSpPr/>
        <p:nvPr/>
      </p:nvGrpSpPr>
      <p:grpSpPr>
        <a:xfrm>
          <a:off x="0" y="0"/>
          <a:ext cx="0" cy="0"/>
          <a:chOff x="0" y="0"/>
          <a:chExt cx="0" cy="0"/>
        </a:xfrm>
      </p:grpSpPr>
      <p:sp>
        <p:nvSpPr>
          <p:cNvPr id="80" name="Google Shape;80;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1" name="Google Shape;81;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2" name="Google Shape;82;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5" name="Shape 85"/>
        <p:cNvGrpSpPr/>
        <p:nvPr/>
      </p:nvGrpSpPr>
      <p:grpSpPr>
        <a:xfrm>
          <a:off x="0" y="0"/>
          <a:ext cx="0" cy="0"/>
          <a:chOff x="0" y="0"/>
          <a:chExt cx="0" cy="0"/>
        </a:xfrm>
      </p:grpSpPr>
      <p:sp>
        <p:nvSpPr>
          <p:cNvPr id="86" name="Google Shape;86;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88" name="Google Shape;88;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9" name="Google Shape;89;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0" name="Google Shape;90;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1" name="Shape 91"/>
        <p:cNvGrpSpPr/>
        <p:nvPr/>
      </p:nvGrpSpPr>
      <p:grpSpPr>
        <a:xfrm>
          <a:off x="0" y="0"/>
          <a:ext cx="0" cy="0"/>
          <a:chOff x="0" y="0"/>
          <a:chExt cx="0" cy="0"/>
        </a:xfrm>
      </p:grpSpPr>
      <p:sp>
        <p:nvSpPr>
          <p:cNvPr id="92" name="Google Shape;92;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3" name="Google Shape;93;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94" name="Google Shape;94;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95" name="Google Shape;95;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6" name="Google Shape;96;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8" name="Shape 98"/>
        <p:cNvGrpSpPr/>
        <p:nvPr/>
      </p:nvGrpSpPr>
      <p:grpSpPr>
        <a:xfrm>
          <a:off x="0" y="0"/>
          <a:ext cx="0" cy="0"/>
          <a:chOff x="0" y="0"/>
          <a:chExt cx="0" cy="0"/>
        </a:xfrm>
      </p:grpSpPr>
      <p:sp>
        <p:nvSpPr>
          <p:cNvPr id="99" name="Google Shape;99;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0" name="Google Shape;100;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01" name="Google Shape;101;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02" name="Google Shape;102;p19"/>
          <p:cNvSpPr txBox="1"/>
          <p:nvPr>
            <p:ph idx="3" type="body"/>
          </p:nvPr>
        </p:nvSpPr>
        <p:spPr>
          <a:xfrm>
            <a:off x="2322513" y="767556"/>
            <a:ext cx="2020887" cy="319881"/>
          </a:xfrm>
          <a:prstGeom prst="rect">
            <a:avLst/>
          </a:prstGeom>
          <a:noFill/>
          <a:ln>
            <a:noFill/>
          </a:ln>
        </p:spPr>
        <p:txBody>
          <a:bodyPr anchorCtr="0" anchor="b" bIns="22850" lIns="45725" spcFirstLastPara="1" rIns="45725" wrap="square" tIns="22850">
            <a:no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03" name="Google Shape;103;p19"/>
          <p:cNvSpPr txBox="1"/>
          <p:nvPr>
            <p:ph idx="4" type="body"/>
          </p:nvPr>
        </p:nvSpPr>
        <p:spPr>
          <a:xfrm>
            <a:off x="2322513" y="1087438"/>
            <a:ext cx="2020887" cy="1975644"/>
          </a:xfrm>
          <a:prstGeom prst="rect">
            <a:avLst/>
          </a:prstGeom>
          <a:noFill/>
          <a:ln>
            <a:noFill/>
          </a:ln>
        </p:spPr>
        <p:txBody>
          <a:bodyPr anchorCtr="0" anchor="t" bIns="22850" lIns="45725" spcFirstLastPara="1" rIns="45725" wrap="square" tIns="22850">
            <a:no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04" name="Google Shape;104;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6" name="Google Shape;106;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7" name="Shape 107"/>
        <p:cNvGrpSpPr/>
        <p:nvPr/>
      </p:nvGrpSpPr>
      <p:grpSpPr>
        <a:xfrm>
          <a:off x="0" y="0"/>
          <a:ext cx="0" cy="0"/>
          <a:chOff x="0" y="0"/>
          <a:chExt cx="0" cy="0"/>
        </a:xfrm>
      </p:grpSpPr>
      <p:sp>
        <p:nvSpPr>
          <p:cNvPr id="108" name="Google Shape;108;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9" name="Google Shape;109;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0" name="Google Shape;110;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2" name="Shape 112"/>
        <p:cNvGrpSpPr/>
        <p:nvPr/>
      </p:nvGrpSpPr>
      <p:grpSpPr>
        <a:xfrm>
          <a:off x="0" y="0"/>
          <a:ext cx="0" cy="0"/>
          <a:chOff x="0" y="0"/>
          <a:chExt cx="0" cy="0"/>
        </a:xfrm>
      </p:grpSpPr>
      <p:sp>
        <p:nvSpPr>
          <p:cNvPr id="113" name="Google Shape;113;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4" name="Google Shape;114;p21"/>
          <p:cNvSpPr txBox="1"/>
          <p:nvPr>
            <p:ph idx="1" type="body"/>
          </p:nvPr>
        </p:nvSpPr>
        <p:spPr>
          <a:xfrm>
            <a:off x="1787525" y="136525"/>
            <a:ext cx="2555875" cy="2926556"/>
          </a:xfrm>
          <a:prstGeom prst="rect">
            <a:avLst/>
          </a:prstGeom>
          <a:noFill/>
          <a:ln>
            <a:noFill/>
          </a:ln>
        </p:spPr>
        <p:txBody>
          <a:bodyPr anchorCtr="0" anchor="t" bIns="22850" lIns="45725" spcFirstLastPara="1" rIns="45725" wrap="square" tIns="22850">
            <a:no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15" name="Google Shape;115;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6" name="Google Shape;116;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9" name="Shape 119"/>
        <p:cNvGrpSpPr/>
        <p:nvPr/>
      </p:nvGrpSpPr>
      <p:grpSpPr>
        <a:xfrm>
          <a:off x="0" y="0"/>
          <a:ext cx="0" cy="0"/>
          <a:chOff x="0" y="0"/>
          <a:chExt cx="0" cy="0"/>
        </a:xfrm>
      </p:grpSpPr>
      <p:sp>
        <p:nvSpPr>
          <p:cNvPr id="120" name="Google Shape;120;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2"/>
          <p:cNvSpPr/>
          <p:nvPr>
            <p:ph idx="2" type="pic"/>
          </p:nvPr>
        </p:nvSpPr>
        <p:spPr>
          <a:xfrm>
            <a:off x="896144" y="306388"/>
            <a:ext cx="2743200" cy="2057400"/>
          </a:xfrm>
          <a:prstGeom prst="rect">
            <a:avLst/>
          </a:prstGeom>
          <a:noFill/>
          <a:ln>
            <a:noFill/>
          </a:ln>
        </p:spPr>
        <p:txBody>
          <a:bodyPr anchorCtr="0" anchor="t" bIns="22850" lIns="45725" spcFirstLastPara="1" rIns="45725" wrap="square" tIns="22850">
            <a:noAutofit/>
          </a:bodyPr>
          <a:lstStyle>
            <a:lvl1pPr lvl="0" marR="0" rtl="0" algn="l">
              <a:spcBef>
                <a:spcPts val="3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lvl="1" marR="0" rtl="0" algn="l">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lvl="2" marR="0" rtl="0" algn="l">
              <a:spcBef>
                <a:spcPts val="2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lvl="3"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lvl="4"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lvl="5"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lvl="6"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lvl="7"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lvl="8"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22" name="Google Shape;122;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23" name="Google Shape;123;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5" name="Google Shape;125;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6" name="Shape 126"/>
        <p:cNvGrpSpPr/>
        <p:nvPr/>
      </p:nvGrpSpPr>
      <p:grpSpPr>
        <a:xfrm>
          <a:off x="0" y="0"/>
          <a:ext cx="0" cy="0"/>
          <a:chOff x="0" y="0"/>
          <a:chExt cx="0" cy="0"/>
        </a:xfrm>
      </p:grpSpPr>
      <p:sp>
        <p:nvSpPr>
          <p:cNvPr id="127" name="Google Shape;127;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8" name="Google Shape;128;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9" name="Google Shape;129;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0" name="Google Shape;130;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1" name="Google Shape;131;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2" name="Shape 132"/>
        <p:cNvGrpSpPr/>
        <p:nvPr/>
      </p:nvGrpSpPr>
      <p:grpSpPr>
        <a:xfrm>
          <a:off x="0" y="0"/>
          <a:ext cx="0" cy="0"/>
          <a:chOff x="0" y="0"/>
          <a:chExt cx="0" cy="0"/>
        </a:xfrm>
      </p:grpSpPr>
      <p:sp>
        <p:nvSpPr>
          <p:cNvPr id="133" name="Google Shape;133;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34" name="Google Shape;134;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35" name="Google Shape;135;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6" name="Google Shape;136;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7" name="Google Shape;137;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65" name="Google Shape;65;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66" name="Google Shape;66;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67" name="Google Shape;67;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68" name="Google Shape;68;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13.jpg"/><Relationship Id="rId5"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4.jpg"/><Relationship Id="rId4" Type="http://schemas.openxmlformats.org/officeDocument/2006/relationships/image" Target="../media/image19.jpg"/><Relationship Id="rId5" Type="http://schemas.openxmlformats.org/officeDocument/2006/relationships/image" Target="../media/image21.jpg"/><Relationship Id="rId6" Type="http://schemas.openxmlformats.org/officeDocument/2006/relationships/image" Target="../media/image25.jpg"/><Relationship Id="rId7"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CFC"/>
        </a:solidFill>
      </p:bgPr>
    </p:bg>
    <p:spTree>
      <p:nvGrpSpPr>
        <p:cNvPr id="141" name="Shape 141"/>
        <p:cNvGrpSpPr/>
        <p:nvPr/>
      </p:nvGrpSpPr>
      <p:grpSpPr>
        <a:xfrm>
          <a:off x="0" y="0"/>
          <a:ext cx="0" cy="0"/>
          <a:chOff x="0" y="0"/>
          <a:chExt cx="0" cy="0"/>
        </a:xfrm>
      </p:grpSpPr>
      <p:grpSp>
        <p:nvGrpSpPr>
          <p:cNvPr id="142" name="Google Shape;142;p25"/>
          <p:cNvGrpSpPr/>
          <p:nvPr/>
        </p:nvGrpSpPr>
        <p:grpSpPr>
          <a:xfrm>
            <a:off x="200783" y="0"/>
            <a:ext cx="71356" cy="5143500"/>
            <a:chOff x="0" y="0"/>
            <a:chExt cx="190282" cy="13716000"/>
          </a:xfrm>
        </p:grpSpPr>
        <p:sp>
          <p:nvSpPr>
            <p:cNvPr id="143" name="Google Shape;143;p25"/>
            <p:cNvSpPr/>
            <p:nvPr/>
          </p:nvSpPr>
          <p:spPr>
            <a:xfrm>
              <a:off x="88791" y="0"/>
              <a:ext cx="12700" cy="13716000"/>
            </a:xfrm>
            <a:prstGeom prst="rect">
              <a:avLst/>
            </a:prstGeom>
            <a:solidFill>
              <a:srgbClr val="14141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4" name="Google Shape;144;p25"/>
            <p:cNvSpPr/>
            <p:nvPr/>
          </p:nvSpPr>
          <p:spPr>
            <a:xfrm>
              <a:off x="0" y="5820971"/>
              <a:ext cx="190282" cy="2074059"/>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145" name="Google Shape;145;p25"/>
          <p:cNvGrpSpPr/>
          <p:nvPr/>
        </p:nvGrpSpPr>
        <p:grpSpPr>
          <a:xfrm>
            <a:off x="2606353" y="1887149"/>
            <a:ext cx="6028160" cy="2216360"/>
            <a:chOff x="0" y="95250"/>
            <a:chExt cx="16075093" cy="5910294"/>
          </a:xfrm>
        </p:grpSpPr>
        <p:sp>
          <p:nvSpPr>
            <p:cNvPr id="146" name="Google Shape;146;p25"/>
            <p:cNvSpPr txBox="1"/>
            <p:nvPr/>
          </p:nvSpPr>
          <p:spPr>
            <a:xfrm>
              <a:off x="0" y="95250"/>
              <a:ext cx="16075092" cy="3938482"/>
            </a:xfrm>
            <a:prstGeom prst="rect">
              <a:avLst/>
            </a:prstGeom>
            <a:noFill/>
            <a:ln>
              <a:noFill/>
            </a:ln>
          </p:spPr>
          <p:txBody>
            <a:bodyPr anchorCtr="0" anchor="t" bIns="0" lIns="0" spcFirstLastPara="1" rIns="0" wrap="square" tIns="0">
              <a:noAutofit/>
            </a:bodyPr>
            <a:lstStyle/>
            <a:p>
              <a:pPr indent="0" lvl="0" marL="0" marR="0" rtl="0" algn="r">
                <a:lnSpc>
                  <a:spcPct val="109990"/>
                </a:lnSpc>
                <a:spcBef>
                  <a:spcPts val="0"/>
                </a:spcBef>
                <a:spcAft>
                  <a:spcPts val="0"/>
                </a:spcAft>
                <a:buNone/>
              </a:pPr>
              <a:r>
                <a:rPr b="1" i="0" lang="en" sz="5200" u="none" cap="none" strike="noStrike">
                  <a:solidFill>
                    <a:srgbClr val="141414"/>
                  </a:solidFill>
                  <a:latin typeface="Poppins"/>
                  <a:ea typeface="Poppins"/>
                  <a:cs typeface="Poppins"/>
                  <a:sym typeface="Poppins"/>
                </a:rPr>
                <a:t>Predicting</a:t>
              </a:r>
              <a:endParaRPr sz="700"/>
            </a:p>
            <a:p>
              <a:pPr indent="0" lvl="0" marL="0" marR="0" rtl="0" algn="r">
                <a:lnSpc>
                  <a:spcPct val="110000"/>
                </a:lnSpc>
                <a:spcBef>
                  <a:spcPts val="0"/>
                </a:spcBef>
                <a:spcAft>
                  <a:spcPts val="0"/>
                </a:spcAft>
                <a:buNone/>
              </a:pPr>
              <a:r>
                <a:rPr b="1" i="0" lang="en" sz="5200" u="none" cap="none" strike="noStrike">
                  <a:solidFill>
                    <a:srgbClr val="DD211D"/>
                  </a:solidFill>
                  <a:latin typeface="Poppins"/>
                  <a:ea typeface="Poppins"/>
                  <a:cs typeface="Poppins"/>
                  <a:sym typeface="Poppins"/>
                </a:rPr>
                <a:t>Heart Disease</a:t>
              </a:r>
              <a:endParaRPr sz="700"/>
            </a:p>
          </p:txBody>
        </p:sp>
        <p:sp>
          <p:nvSpPr>
            <p:cNvPr id="147" name="Google Shape;147;p25"/>
            <p:cNvSpPr txBox="1"/>
            <p:nvPr/>
          </p:nvSpPr>
          <p:spPr>
            <a:xfrm>
              <a:off x="1622884" y="4532767"/>
              <a:ext cx="14452209" cy="1472777"/>
            </a:xfrm>
            <a:prstGeom prst="rect">
              <a:avLst/>
            </a:prstGeom>
            <a:noFill/>
            <a:ln>
              <a:noFill/>
            </a:ln>
          </p:spPr>
          <p:txBody>
            <a:bodyPr anchorCtr="0" anchor="t" bIns="0" lIns="0" spcFirstLastPara="1" rIns="0" wrap="square" tIns="0">
              <a:noAutofit/>
            </a:bodyPr>
            <a:lstStyle/>
            <a:p>
              <a:pPr indent="0" lvl="0" marL="0" marR="0" rtl="0" algn="r">
                <a:lnSpc>
                  <a:spcPct val="140012"/>
                </a:lnSpc>
                <a:spcBef>
                  <a:spcPts val="0"/>
                </a:spcBef>
                <a:spcAft>
                  <a:spcPts val="0"/>
                </a:spcAft>
                <a:buNone/>
              </a:pPr>
              <a:r>
                <a:rPr b="0" i="0" lang="en" sz="1600" u="none" cap="none" strike="noStrike">
                  <a:solidFill>
                    <a:srgbClr val="141414"/>
                  </a:solidFill>
                  <a:latin typeface="Poppins Light"/>
                  <a:ea typeface="Poppins Light"/>
                  <a:cs typeface="Poppins Light"/>
                  <a:sym typeface="Poppins Light"/>
                </a:rPr>
                <a:t>By Jake Arluck, Laura Larregui, Jacqueline Parks, and Courtney Rowland</a:t>
              </a:r>
              <a:endParaRPr sz="700"/>
            </a:p>
          </p:txBody>
        </p:sp>
      </p:grpSp>
      <p:grpSp>
        <p:nvGrpSpPr>
          <p:cNvPr id="148" name="Google Shape;148;p25"/>
          <p:cNvGrpSpPr/>
          <p:nvPr/>
        </p:nvGrpSpPr>
        <p:grpSpPr>
          <a:xfrm>
            <a:off x="8386861" y="4413338"/>
            <a:ext cx="242789" cy="215812"/>
            <a:chOff x="0" y="0"/>
            <a:chExt cx="647437" cy="575500"/>
          </a:xfrm>
        </p:grpSpPr>
        <p:sp>
          <p:nvSpPr>
            <p:cNvPr id="149" name="Google Shape;149;p25"/>
            <p:cNvSpPr/>
            <p:nvPr/>
          </p:nvSpPr>
          <p:spPr>
            <a:xfrm>
              <a:off x="0" y="0"/>
              <a:ext cx="647437" cy="575500"/>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0" name="Google Shape;150;p25"/>
            <p:cNvSpPr/>
            <p:nvPr/>
          </p:nvSpPr>
          <p:spPr>
            <a:xfrm>
              <a:off x="0" y="169252"/>
              <a:ext cx="517352" cy="234257"/>
            </a:xfrm>
            <a:custGeom>
              <a:rect b="b" l="l" r="r" t="t"/>
              <a:pathLst>
                <a:path extrusionOk="0" h="434340" w="959235">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151" name="Google Shape;151;p25"/>
          <p:cNvPicPr preferRelativeResize="0"/>
          <p:nvPr/>
        </p:nvPicPr>
        <p:blipFill rotWithShape="1">
          <a:blip r:embed="rId3">
            <a:alphaModFix/>
          </a:blip>
          <a:srcRect b="0" l="0" r="0" t="0"/>
          <a:stretch/>
        </p:blipFill>
        <p:spPr>
          <a:xfrm>
            <a:off x="613796" y="779774"/>
            <a:ext cx="3163243" cy="3741470"/>
          </a:xfrm>
          <a:prstGeom prst="rect">
            <a:avLst/>
          </a:prstGeom>
          <a:noFill/>
          <a:ln>
            <a:noFill/>
          </a:ln>
        </p:spPr>
      </p:pic>
      <p:sp>
        <p:nvSpPr>
          <p:cNvPr id="152" name="Google Shape;152;p25"/>
          <p:cNvSpPr txBox="1"/>
          <p:nvPr/>
        </p:nvSpPr>
        <p:spPr>
          <a:xfrm>
            <a:off x="5414863" y="495300"/>
            <a:ext cx="3219650" cy="356711"/>
          </a:xfrm>
          <a:prstGeom prst="rect">
            <a:avLst/>
          </a:prstGeom>
          <a:noFill/>
          <a:ln>
            <a:noFill/>
          </a:ln>
        </p:spPr>
        <p:txBody>
          <a:bodyPr anchorCtr="0" anchor="t" bIns="0" lIns="0" spcFirstLastPara="1" rIns="0" wrap="square" tIns="0">
            <a:noAutofit/>
          </a:bodyPr>
          <a:lstStyle/>
          <a:p>
            <a:pPr indent="0" lvl="0" marL="0" marR="0" rtl="0" algn="r">
              <a:lnSpc>
                <a:spcPct val="139952"/>
              </a:lnSpc>
              <a:spcBef>
                <a:spcPts val="0"/>
              </a:spcBef>
              <a:spcAft>
                <a:spcPts val="0"/>
              </a:spcAft>
              <a:buNone/>
            </a:pPr>
            <a:r>
              <a:rPr b="0" i="0" lang="en" sz="1100" u="none" cap="none" strike="noStrike">
                <a:solidFill>
                  <a:srgbClr val="141414"/>
                </a:solidFill>
                <a:latin typeface="Poppins Light"/>
                <a:ea typeface="Poppins Light"/>
                <a:cs typeface="Poppins Light"/>
                <a:sym typeface="Poppins Light"/>
              </a:rPr>
              <a:t>SYRACUSE UNIVERSITY</a:t>
            </a:r>
            <a:endParaRPr sz="700"/>
          </a:p>
          <a:p>
            <a:pPr indent="0" lvl="0" marL="0" marR="0" rtl="0" algn="r">
              <a:lnSpc>
                <a:spcPct val="140066"/>
              </a:lnSpc>
              <a:spcBef>
                <a:spcPts val="0"/>
              </a:spcBef>
              <a:spcAft>
                <a:spcPts val="0"/>
              </a:spcAft>
              <a:buNone/>
            </a:pPr>
            <a:r>
              <a:rPr b="0" i="0" lang="en" sz="1000" u="none" cap="none" strike="noStrike">
                <a:solidFill>
                  <a:srgbClr val="141414"/>
                </a:solidFill>
                <a:latin typeface="Poppins Light"/>
                <a:ea typeface="Poppins Light"/>
                <a:cs typeface="Poppins Light"/>
                <a:sym typeface="Poppins Light"/>
              </a:rPr>
              <a:t>IST 707 | M402 DATA MINING</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CFC"/>
        </a:solidFill>
      </p:bgPr>
    </p:bg>
    <p:spTree>
      <p:nvGrpSpPr>
        <p:cNvPr id="263" name="Shape 263"/>
        <p:cNvGrpSpPr/>
        <p:nvPr/>
      </p:nvGrpSpPr>
      <p:grpSpPr>
        <a:xfrm>
          <a:off x="0" y="0"/>
          <a:ext cx="0" cy="0"/>
          <a:chOff x="0" y="0"/>
          <a:chExt cx="0" cy="0"/>
        </a:xfrm>
      </p:grpSpPr>
      <p:grpSp>
        <p:nvGrpSpPr>
          <p:cNvPr id="264" name="Google Shape;264;p34"/>
          <p:cNvGrpSpPr/>
          <p:nvPr/>
        </p:nvGrpSpPr>
        <p:grpSpPr>
          <a:xfrm>
            <a:off x="514350" y="286983"/>
            <a:ext cx="5465025" cy="4569567"/>
            <a:chOff x="0" y="0"/>
            <a:chExt cx="14573400" cy="12185511"/>
          </a:xfrm>
        </p:grpSpPr>
        <p:sp>
          <p:nvSpPr>
            <p:cNvPr id="265" name="Google Shape;265;p34"/>
            <p:cNvSpPr txBox="1"/>
            <p:nvPr/>
          </p:nvSpPr>
          <p:spPr>
            <a:xfrm>
              <a:off x="0" y="0"/>
              <a:ext cx="13725600" cy="1401000"/>
            </a:xfrm>
            <a:prstGeom prst="rect">
              <a:avLst/>
            </a:prstGeom>
            <a:noFill/>
            <a:ln>
              <a:noFill/>
            </a:ln>
          </p:spPr>
          <p:txBody>
            <a:bodyPr anchorCtr="0" anchor="t" bIns="0" lIns="0" spcFirstLastPara="1" rIns="0" wrap="square" tIns="0">
              <a:noAutofit/>
            </a:bodyPr>
            <a:lstStyle/>
            <a:p>
              <a:pPr indent="0" lvl="0" marL="0" marR="0" rtl="0" algn="l">
                <a:lnSpc>
                  <a:spcPct val="120011"/>
                </a:lnSpc>
                <a:spcBef>
                  <a:spcPts val="0"/>
                </a:spcBef>
                <a:spcAft>
                  <a:spcPts val="0"/>
                </a:spcAft>
                <a:buNone/>
              </a:pPr>
              <a:r>
                <a:rPr b="1" lang="en" sz="3500">
                  <a:solidFill>
                    <a:srgbClr val="DD211D"/>
                  </a:solidFill>
                  <a:latin typeface="Poppins"/>
                  <a:ea typeface="Poppins"/>
                  <a:cs typeface="Poppins"/>
                  <a:sym typeface="Poppins"/>
                </a:rPr>
                <a:t>Logit </a:t>
              </a:r>
              <a:r>
                <a:rPr b="1" lang="en" sz="3500">
                  <a:solidFill>
                    <a:srgbClr val="141414"/>
                  </a:solidFill>
                  <a:latin typeface="Poppins"/>
                  <a:ea typeface="Poppins"/>
                  <a:cs typeface="Poppins"/>
                  <a:sym typeface="Poppins"/>
                </a:rPr>
                <a:t>Regression</a:t>
              </a:r>
              <a:r>
                <a:rPr b="1" i="0" lang="en" sz="3500" u="none" cap="none" strike="noStrike">
                  <a:solidFill>
                    <a:srgbClr val="141414"/>
                  </a:solidFill>
                  <a:latin typeface="Poppins"/>
                  <a:ea typeface="Poppins"/>
                  <a:cs typeface="Poppins"/>
                  <a:sym typeface="Poppins"/>
                </a:rPr>
                <a:t> </a:t>
              </a:r>
              <a:endParaRPr sz="700"/>
            </a:p>
          </p:txBody>
        </p:sp>
        <p:sp>
          <p:nvSpPr>
            <p:cNvPr id="266" name="Google Shape;266;p34"/>
            <p:cNvSpPr txBox="1"/>
            <p:nvPr/>
          </p:nvSpPr>
          <p:spPr>
            <a:xfrm>
              <a:off x="0" y="1856281"/>
              <a:ext cx="11147100" cy="1296000"/>
            </a:xfrm>
            <a:prstGeom prst="rect">
              <a:avLst/>
            </a:prstGeom>
            <a:noFill/>
            <a:ln>
              <a:noFill/>
            </a:ln>
          </p:spPr>
          <p:txBody>
            <a:bodyPr anchorCtr="0" anchor="t" bIns="0" lIns="0" spcFirstLastPara="1" rIns="0" wrap="square" tIns="0">
              <a:noAutofit/>
            </a:bodyPr>
            <a:lstStyle/>
            <a:p>
              <a:pPr indent="0" lvl="0" marL="0" marR="0" rtl="0" algn="l">
                <a:lnSpc>
                  <a:spcPct val="139979"/>
                </a:lnSpc>
                <a:spcBef>
                  <a:spcPts val="0"/>
                </a:spcBef>
                <a:spcAft>
                  <a:spcPts val="0"/>
                </a:spcAft>
                <a:buNone/>
              </a:pPr>
              <a:r>
                <a:rPr b="1" lang="en">
                  <a:solidFill>
                    <a:srgbClr val="141414"/>
                  </a:solidFill>
                  <a:latin typeface="Poppins"/>
                  <a:ea typeface="Poppins"/>
                  <a:cs typeface="Poppins"/>
                  <a:sym typeface="Poppins"/>
                </a:rPr>
                <a:t>Simple models not very successful - we need data science!</a:t>
              </a:r>
              <a:endParaRPr sz="700"/>
            </a:p>
          </p:txBody>
        </p:sp>
        <p:sp>
          <p:nvSpPr>
            <p:cNvPr id="267" name="Google Shape;267;p34"/>
            <p:cNvSpPr txBox="1"/>
            <p:nvPr/>
          </p:nvSpPr>
          <p:spPr>
            <a:xfrm>
              <a:off x="0" y="3582711"/>
              <a:ext cx="14573400" cy="8602800"/>
            </a:xfrm>
            <a:prstGeom prst="rect">
              <a:avLst/>
            </a:prstGeom>
            <a:noFill/>
            <a:ln>
              <a:noFill/>
            </a:ln>
          </p:spPr>
          <p:txBody>
            <a:bodyPr anchorCtr="0" anchor="t" bIns="0" lIns="0" spcFirstLastPara="1" rIns="0" wrap="square" tIns="0">
              <a:noAutofit/>
            </a:bodyPr>
            <a:lstStyle/>
            <a:p>
              <a:pPr indent="-127000" lvl="1" marL="254000" marR="0" rtl="0" algn="l">
                <a:lnSpc>
                  <a:spcPct val="149978"/>
                </a:lnSpc>
                <a:spcBef>
                  <a:spcPts val="0"/>
                </a:spcBef>
                <a:spcAft>
                  <a:spcPts val="0"/>
                </a:spcAft>
                <a:buClr>
                  <a:srgbClr val="141414"/>
                </a:buClr>
                <a:buSzPts val="1200"/>
                <a:buFont typeface="Arial"/>
                <a:buChar char="•"/>
              </a:pPr>
              <a:r>
                <a:rPr lang="en" sz="1200">
                  <a:solidFill>
                    <a:srgbClr val="141414"/>
                  </a:solidFill>
                  <a:latin typeface="Poppins Light"/>
                  <a:ea typeface="Poppins Light"/>
                  <a:cs typeface="Poppins Light"/>
                  <a:sym typeface="Poppins Light"/>
                </a:rPr>
                <a:t>Only a few variables significant at the p &lt; .05 level with a traditional logit regression. </a:t>
              </a:r>
              <a:endParaRPr sz="1200">
                <a:solidFill>
                  <a:srgbClr val="141414"/>
                </a:solidFill>
                <a:latin typeface="Poppins Light"/>
                <a:ea typeface="Poppins Light"/>
                <a:cs typeface="Poppins Light"/>
                <a:sym typeface="Poppins Light"/>
              </a:endParaRPr>
            </a:p>
            <a:p>
              <a:pPr indent="-127000" lvl="1" marL="254000" marR="0" rtl="0" algn="l">
                <a:lnSpc>
                  <a:spcPct val="149978"/>
                </a:lnSpc>
                <a:spcBef>
                  <a:spcPts val="0"/>
                </a:spcBef>
                <a:spcAft>
                  <a:spcPts val="0"/>
                </a:spcAft>
                <a:buClr>
                  <a:srgbClr val="141414"/>
                </a:buClr>
                <a:buSzPts val="1200"/>
                <a:buFont typeface="Poppins Light"/>
                <a:buChar char="•"/>
              </a:pPr>
              <a:r>
                <a:rPr lang="en" sz="1200">
                  <a:solidFill>
                    <a:srgbClr val="141414"/>
                  </a:solidFill>
                  <a:latin typeface="Poppins Light"/>
                  <a:ea typeface="Poppins Light"/>
                  <a:cs typeface="Poppins Light"/>
                  <a:sym typeface="Poppins Light"/>
                </a:rPr>
                <a:t>Sex, resting blood sugar, number of affected arteries, level of chest pain.</a:t>
              </a:r>
              <a:endParaRPr sz="1200">
                <a:solidFill>
                  <a:srgbClr val="141414"/>
                </a:solidFill>
                <a:latin typeface="Poppins Light"/>
                <a:ea typeface="Poppins Light"/>
                <a:cs typeface="Poppins Light"/>
                <a:sym typeface="Poppins Light"/>
              </a:endParaRPr>
            </a:p>
            <a:p>
              <a:pPr indent="-127000" lvl="1" marL="254000" marR="0" rtl="0" algn="l">
                <a:lnSpc>
                  <a:spcPct val="149978"/>
                </a:lnSpc>
                <a:spcBef>
                  <a:spcPts val="0"/>
                </a:spcBef>
                <a:spcAft>
                  <a:spcPts val="0"/>
                </a:spcAft>
                <a:buClr>
                  <a:srgbClr val="141414"/>
                </a:buClr>
                <a:buSzPts val="1200"/>
                <a:buFont typeface="Poppins Light"/>
                <a:buChar char="•"/>
              </a:pPr>
              <a:r>
                <a:rPr lang="en" sz="1200">
                  <a:solidFill>
                    <a:srgbClr val="141414"/>
                  </a:solidFill>
                  <a:latin typeface="Poppins Light"/>
                  <a:ea typeface="Poppins Light"/>
                  <a:cs typeface="Poppins Light"/>
                  <a:sym typeface="Poppins Light"/>
                </a:rPr>
                <a:t>We knew this!</a:t>
              </a:r>
              <a:endParaRPr sz="1200">
                <a:solidFill>
                  <a:srgbClr val="141414"/>
                </a:solidFill>
                <a:latin typeface="Poppins Light"/>
                <a:ea typeface="Poppins Light"/>
                <a:cs typeface="Poppins Light"/>
                <a:sym typeface="Poppins Light"/>
              </a:endParaRPr>
            </a:p>
            <a:p>
              <a:pPr indent="-127000" lvl="1" marL="254000" marR="0" rtl="0" algn="l">
                <a:lnSpc>
                  <a:spcPct val="149978"/>
                </a:lnSpc>
                <a:spcBef>
                  <a:spcPts val="0"/>
                </a:spcBef>
                <a:spcAft>
                  <a:spcPts val="0"/>
                </a:spcAft>
                <a:buClr>
                  <a:srgbClr val="141414"/>
                </a:buClr>
                <a:buSzPts val="1200"/>
                <a:buFont typeface="Poppins Light"/>
                <a:buChar char="•"/>
              </a:pPr>
              <a:r>
                <a:rPr lang="en" sz="1200">
                  <a:solidFill>
                    <a:srgbClr val="141414"/>
                  </a:solidFill>
                  <a:latin typeface="Poppins Light"/>
                  <a:ea typeface="Poppins Light"/>
                  <a:cs typeface="Poppins Light"/>
                  <a:sym typeface="Poppins Light"/>
                </a:rPr>
                <a:t>The other variables may have valuable insight even if they are not significant with traditional testing. </a:t>
              </a:r>
              <a:endParaRPr sz="1200">
                <a:solidFill>
                  <a:srgbClr val="141414"/>
                </a:solidFill>
                <a:latin typeface="Poppins Light"/>
                <a:ea typeface="Poppins Light"/>
                <a:cs typeface="Poppins Light"/>
                <a:sym typeface="Poppins Light"/>
              </a:endParaRPr>
            </a:p>
          </p:txBody>
        </p:sp>
      </p:grpSp>
      <p:grpSp>
        <p:nvGrpSpPr>
          <p:cNvPr id="268" name="Google Shape;268;p34"/>
          <p:cNvGrpSpPr/>
          <p:nvPr/>
        </p:nvGrpSpPr>
        <p:grpSpPr>
          <a:xfrm>
            <a:off x="200783" y="0"/>
            <a:ext cx="71325" cy="5143500"/>
            <a:chOff x="0" y="0"/>
            <a:chExt cx="190200" cy="13716000"/>
          </a:xfrm>
        </p:grpSpPr>
        <p:sp>
          <p:nvSpPr>
            <p:cNvPr id="269" name="Google Shape;269;p34"/>
            <p:cNvSpPr/>
            <p:nvPr/>
          </p:nvSpPr>
          <p:spPr>
            <a:xfrm>
              <a:off x="88791" y="0"/>
              <a:ext cx="12600" cy="13716000"/>
            </a:xfrm>
            <a:prstGeom prst="rect">
              <a:avLst/>
            </a:prstGeom>
            <a:solidFill>
              <a:srgbClr val="14141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0" name="Google Shape;270;p34"/>
            <p:cNvSpPr/>
            <p:nvPr/>
          </p:nvSpPr>
          <p:spPr>
            <a:xfrm>
              <a:off x="0" y="5820971"/>
              <a:ext cx="190200" cy="2074200"/>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271" name="Google Shape;271;p34"/>
          <p:cNvPicPr preferRelativeResize="0"/>
          <p:nvPr/>
        </p:nvPicPr>
        <p:blipFill>
          <a:blip r:embed="rId3">
            <a:alphaModFix/>
          </a:blip>
          <a:stretch>
            <a:fillRect/>
          </a:stretch>
        </p:blipFill>
        <p:spPr>
          <a:xfrm>
            <a:off x="5915046" y="837725"/>
            <a:ext cx="3281501" cy="2655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 name="Shape 275"/>
        <p:cNvGrpSpPr/>
        <p:nvPr/>
      </p:nvGrpSpPr>
      <p:grpSpPr>
        <a:xfrm>
          <a:off x="0" y="0"/>
          <a:ext cx="0" cy="0"/>
          <a:chOff x="0" y="0"/>
          <a:chExt cx="0" cy="0"/>
        </a:xfrm>
      </p:grpSpPr>
      <p:grpSp>
        <p:nvGrpSpPr>
          <p:cNvPr id="276" name="Google Shape;276;p35"/>
          <p:cNvGrpSpPr/>
          <p:nvPr/>
        </p:nvGrpSpPr>
        <p:grpSpPr>
          <a:xfrm>
            <a:off x="200783" y="0"/>
            <a:ext cx="71356" cy="5143500"/>
            <a:chOff x="0" y="0"/>
            <a:chExt cx="190282" cy="13716000"/>
          </a:xfrm>
        </p:grpSpPr>
        <p:sp>
          <p:nvSpPr>
            <p:cNvPr id="277" name="Google Shape;277;p35"/>
            <p:cNvSpPr/>
            <p:nvPr/>
          </p:nvSpPr>
          <p:spPr>
            <a:xfrm>
              <a:off x="88791" y="0"/>
              <a:ext cx="12700" cy="13716000"/>
            </a:xfrm>
            <a:prstGeom prst="rect">
              <a:avLst/>
            </a:prstGeom>
            <a:solidFill>
              <a:srgbClr val="14141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8" name="Google Shape;278;p35"/>
            <p:cNvSpPr/>
            <p:nvPr/>
          </p:nvSpPr>
          <p:spPr>
            <a:xfrm>
              <a:off x="0" y="5820971"/>
              <a:ext cx="190282" cy="2074059"/>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279" name="Google Shape;279;p35"/>
          <p:cNvPicPr preferRelativeResize="0"/>
          <p:nvPr/>
        </p:nvPicPr>
        <p:blipFill rotWithShape="1">
          <a:blip r:embed="rId4">
            <a:alphaModFix/>
          </a:blip>
          <a:srcRect b="11712" l="4007" r="4460" t="11778"/>
          <a:stretch/>
        </p:blipFill>
        <p:spPr>
          <a:xfrm>
            <a:off x="869558" y="1273304"/>
            <a:ext cx="6128534" cy="3573174"/>
          </a:xfrm>
          <a:prstGeom prst="rect">
            <a:avLst/>
          </a:prstGeom>
          <a:noFill/>
          <a:ln>
            <a:noFill/>
          </a:ln>
        </p:spPr>
      </p:pic>
      <p:sp>
        <p:nvSpPr>
          <p:cNvPr id="280" name="Google Shape;280;p35"/>
          <p:cNvSpPr txBox="1"/>
          <p:nvPr/>
        </p:nvSpPr>
        <p:spPr>
          <a:xfrm>
            <a:off x="4572000" y="622985"/>
            <a:ext cx="4286450" cy="257771"/>
          </a:xfrm>
          <a:prstGeom prst="rect">
            <a:avLst/>
          </a:prstGeom>
          <a:noFill/>
          <a:ln>
            <a:noFill/>
          </a:ln>
        </p:spPr>
        <p:txBody>
          <a:bodyPr anchorCtr="0" anchor="t" bIns="0" lIns="0" spcFirstLastPara="1" rIns="0" wrap="square" tIns="0">
            <a:noAutofit/>
          </a:bodyPr>
          <a:lstStyle/>
          <a:p>
            <a:pPr indent="0" lvl="0" marL="0" marR="0" rtl="0" algn="r">
              <a:lnSpc>
                <a:spcPct val="140000"/>
              </a:lnSpc>
              <a:spcBef>
                <a:spcPts val="0"/>
              </a:spcBef>
              <a:spcAft>
                <a:spcPts val="0"/>
              </a:spcAft>
              <a:buNone/>
            </a:pPr>
            <a:r>
              <a:rPr b="1" i="0" lang="en" sz="1500" u="none" cap="none" strike="noStrike">
                <a:solidFill>
                  <a:srgbClr val="141414"/>
                </a:solidFill>
                <a:latin typeface="Poppins"/>
                <a:ea typeface="Poppins"/>
                <a:cs typeface="Poppins"/>
                <a:sym typeface="Poppins"/>
              </a:rPr>
              <a:t>1</a:t>
            </a:r>
            <a:endParaRPr sz="700"/>
          </a:p>
        </p:txBody>
      </p:sp>
      <p:sp>
        <p:nvSpPr>
          <p:cNvPr id="281" name="Google Shape;281;p35"/>
          <p:cNvSpPr txBox="1"/>
          <p:nvPr/>
        </p:nvSpPr>
        <p:spPr>
          <a:xfrm>
            <a:off x="514350" y="418850"/>
            <a:ext cx="5123660" cy="751763"/>
          </a:xfrm>
          <a:prstGeom prst="rect">
            <a:avLst/>
          </a:prstGeom>
          <a:noFill/>
          <a:ln>
            <a:noFill/>
          </a:ln>
        </p:spPr>
        <p:txBody>
          <a:bodyPr anchorCtr="0" anchor="t" bIns="0" lIns="0" spcFirstLastPara="1" rIns="0" wrap="square" tIns="0">
            <a:noAutofit/>
          </a:bodyPr>
          <a:lstStyle/>
          <a:p>
            <a:pPr indent="0" lvl="0" marL="0" marR="0" rtl="0" algn="r">
              <a:lnSpc>
                <a:spcPct val="109999"/>
              </a:lnSpc>
              <a:spcBef>
                <a:spcPts val="0"/>
              </a:spcBef>
              <a:spcAft>
                <a:spcPts val="0"/>
              </a:spcAft>
              <a:buNone/>
            </a:pPr>
            <a:r>
              <a:rPr b="1" i="0" lang="en" sz="5300" u="none" cap="none" strike="noStrike">
                <a:solidFill>
                  <a:srgbClr val="141414"/>
                </a:solidFill>
                <a:latin typeface="Poppins"/>
                <a:ea typeface="Poppins"/>
                <a:cs typeface="Poppins"/>
                <a:sym typeface="Poppins"/>
              </a:rPr>
              <a:t>Decision </a:t>
            </a:r>
            <a:r>
              <a:rPr b="1" i="0" lang="en" sz="5300" u="none" cap="none" strike="noStrike">
                <a:solidFill>
                  <a:srgbClr val="DD211D"/>
                </a:solidFill>
                <a:latin typeface="Poppins"/>
                <a:ea typeface="Poppins"/>
                <a:cs typeface="Poppins"/>
                <a:sym typeface="Poppins"/>
              </a:rPr>
              <a:t>Trees</a:t>
            </a:r>
            <a:endParaRPr sz="700"/>
          </a:p>
        </p:txBody>
      </p:sp>
      <p:sp>
        <p:nvSpPr>
          <p:cNvPr id="282" name="Google Shape;282;p35"/>
          <p:cNvSpPr txBox="1"/>
          <p:nvPr/>
        </p:nvSpPr>
        <p:spPr>
          <a:xfrm>
            <a:off x="4445769" y="2897070"/>
            <a:ext cx="4286450" cy="257771"/>
          </a:xfrm>
          <a:prstGeom prst="rect">
            <a:avLst/>
          </a:prstGeom>
          <a:noFill/>
          <a:ln>
            <a:noFill/>
          </a:ln>
        </p:spPr>
        <p:txBody>
          <a:bodyPr anchorCtr="0" anchor="t" bIns="0" lIns="0" spcFirstLastPara="1" rIns="0" wrap="square" tIns="0">
            <a:noAutofit/>
          </a:bodyPr>
          <a:lstStyle/>
          <a:p>
            <a:pPr indent="0" lvl="0" marL="0" marR="0" rtl="0" algn="r">
              <a:lnSpc>
                <a:spcPct val="140000"/>
              </a:lnSpc>
              <a:spcBef>
                <a:spcPts val="0"/>
              </a:spcBef>
              <a:spcAft>
                <a:spcPts val="0"/>
              </a:spcAft>
              <a:buNone/>
            </a:pPr>
            <a:r>
              <a:rPr b="1" i="0" lang="en" sz="1500" u="none" cap="none" strike="noStrike">
                <a:solidFill>
                  <a:srgbClr val="141414"/>
                </a:solidFill>
                <a:latin typeface="Poppins"/>
                <a:ea typeface="Poppins"/>
                <a:cs typeface="Poppins"/>
                <a:sym typeface="Poppins"/>
              </a:rPr>
              <a:t>Accuracy 80%</a:t>
            </a:r>
            <a:endParaRPr sz="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CFC"/>
        </a:solidFill>
      </p:bgPr>
    </p:bg>
    <p:spTree>
      <p:nvGrpSpPr>
        <p:cNvPr id="286" name="Shape 286"/>
        <p:cNvGrpSpPr/>
        <p:nvPr/>
      </p:nvGrpSpPr>
      <p:grpSpPr>
        <a:xfrm>
          <a:off x="0" y="0"/>
          <a:ext cx="0" cy="0"/>
          <a:chOff x="0" y="0"/>
          <a:chExt cx="0" cy="0"/>
        </a:xfrm>
      </p:grpSpPr>
      <p:pic>
        <p:nvPicPr>
          <p:cNvPr id="287" name="Google Shape;287;p36"/>
          <p:cNvPicPr preferRelativeResize="0"/>
          <p:nvPr/>
        </p:nvPicPr>
        <p:blipFill rotWithShape="1">
          <a:blip r:embed="rId3">
            <a:alphaModFix/>
          </a:blip>
          <a:srcRect b="0" l="5823" r="5823" t="0"/>
          <a:stretch/>
        </p:blipFill>
        <p:spPr>
          <a:xfrm>
            <a:off x="3469886" y="409428"/>
            <a:ext cx="1677769" cy="1267536"/>
          </a:xfrm>
          <a:prstGeom prst="rect">
            <a:avLst/>
          </a:prstGeom>
          <a:noFill/>
          <a:ln>
            <a:noFill/>
          </a:ln>
        </p:spPr>
      </p:pic>
      <p:pic>
        <p:nvPicPr>
          <p:cNvPr id="288" name="Google Shape;288;p36"/>
          <p:cNvPicPr preferRelativeResize="0"/>
          <p:nvPr/>
        </p:nvPicPr>
        <p:blipFill rotWithShape="1">
          <a:blip r:embed="rId4">
            <a:alphaModFix/>
          </a:blip>
          <a:srcRect b="0" l="5864" r="5864" t="0"/>
          <a:stretch/>
        </p:blipFill>
        <p:spPr>
          <a:xfrm>
            <a:off x="3469886" y="1833060"/>
            <a:ext cx="1677769" cy="1267536"/>
          </a:xfrm>
          <a:prstGeom prst="rect">
            <a:avLst/>
          </a:prstGeom>
          <a:noFill/>
          <a:ln>
            <a:noFill/>
          </a:ln>
        </p:spPr>
      </p:pic>
      <p:pic>
        <p:nvPicPr>
          <p:cNvPr id="289" name="Google Shape;289;p36"/>
          <p:cNvPicPr preferRelativeResize="0"/>
          <p:nvPr/>
        </p:nvPicPr>
        <p:blipFill rotWithShape="1">
          <a:blip r:embed="rId5">
            <a:alphaModFix/>
          </a:blip>
          <a:srcRect b="0" l="5850" r="5849" t="0"/>
          <a:stretch/>
        </p:blipFill>
        <p:spPr>
          <a:xfrm>
            <a:off x="3469886" y="3256691"/>
            <a:ext cx="1677769" cy="1267536"/>
          </a:xfrm>
          <a:prstGeom prst="rect">
            <a:avLst/>
          </a:prstGeom>
          <a:noFill/>
          <a:ln>
            <a:noFill/>
          </a:ln>
        </p:spPr>
      </p:pic>
      <p:sp>
        <p:nvSpPr>
          <p:cNvPr id="290" name="Google Shape;290;p36"/>
          <p:cNvSpPr txBox="1"/>
          <p:nvPr/>
        </p:nvSpPr>
        <p:spPr>
          <a:xfrm>
            <a:off x="514350" y="1414168"/>
            <a:ext cx="2955536" cy="2043407"/>
          </a:xfrm>
          <a:prstGeom prst="rect">
            <a:avLst/>
          </a:prstGeom>
          <a:noFill/>
          <a:ln>
            <a:noFill/>
          </a:ln>
        </p:spPr>
        <p:txBody>
          <a:bodyPr anchorCtr="0" anchor="t" bIns="0" lIns="0" spcFirstLastPara="1" rIns="0" wrap="square" tIns="0">
            <a:noAutofit/>
          </a:bodyPr>
          <a:lstStyle/>
          <a:p>
            <a:pPr indent="0" lvl="0" marL="0" marR="0" rtl="0" algn="l">
              <a:lnSpc>
                <a:spcPct val="129994"/>
              </a:lnSpc>
              <a:spcBef>
                <a:spcPts val="0"/>
              </a:spcBef>
              <a:spcAft>
                <a:spcPts val="0"/>
              </a:spcAft>
              <a:buNone/>
            </a:pPr>
            <a:r>
              <a:rPr b="0" i="0" lang="en" sz="6300" u="none" cap="none" strike="noStrike">
                <a:solidFill>
                  <a:srgbClr val="141414"/>
                </a:solidFill>
                <a:latin typeface="Poppins Light"/>
                <a:ea typeface="Poppins Light"/>
                <a:cs typeface="Poppins Light"/>
                <a:sym typeface="Poppins Light"/>
              </a:rPr>
              <a:t>Naïve Bayes</a:t>
            </a:r>
            <a:endParaRPr sz="700"/>
          </a:p>
        </p:txBody>
      </p:sp>
      <p:grpSp>
        <p:nvGrpSpPr>
          <p:cNvPr id="291" name="Google Shape;291;p36"/>
          <p:cNvGrpSpPr/>
          <p:nvPr/>
        </p:nvGrpSpPr>
        <p:grpSpPr>
          <a:xfrm>
            <a:off x="200783" y="0"/>
            <a:ext cx="71356" cy="5143500"/>
            <a:chOff x="0" y="0"/>
            <a:chExt cx="190282" cy="13716000"/>
          </a:xfrm>
        </p:grpSpPr>
        <p:sp>
          <p:nvSpPr>
            <p:cNvPr id="292" name="Google Shape;292;p36"/>
            <p:cNvSpPr/>
            <p:nvPr/>
          </p:nvSpPr>
          <p:spPr>
            <a:xfrm>
              <a:off x="88791" y="0"/>
              <a:ext cx="12700" cy="13716000"/>
            </a:xfrm>
            <a:prstGeom prst="rect">
              <a:avLst/>
            </a:prstGeom>
            <a:solidFill>
              <a:srgbClr val="14141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3" name="Google Shape;293;p36"/>
            <p:cNvSpPr/>
            <p:nvPr/>
          </p:nvSpPr>
          <p:spPr>
            <a:xfrm>
              <a:off x="0" y="5820971"/>
              <a:ext cx="190282" cy="2074059"/>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94" name="Google Shape;294;p36"/>
          <p:cNvSpPr txBox="1"/>
          <p:nvPr/>
        </p:nvSpPr>
        <p:spPr>
          <a:xfrm>
            <a:off x="5367913" y="1340298"/>
            <a:ext cx="2114750" cy="239475"/>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b="0" i="0" lang="en" sz="1400" u="none" cap="none" strike="noStrike">
                <a:solidFill>
                  <a:srgbClr val="DD211D"/>
                </a:solidFill>
                <a:latin typeface="Poppins Light"/>
                <a:ea typeface="Poppins Light"/>
                <a:cs typeface="Poppins Light"/>
                <a:sym typeface="Poppins Light"/>
              </a:rPr>
              <a:t>79% Males</a:t>
            </a:r>
            <a:endParaRPr sz="700"/>
          </a:p>
        </p:txBody>
      </p:sp>
      <p:sp>
        <p:nvSpPr>
          <p:cNvPr id="295" name="Google Shape;295;p36"/>
          <p:cNvSpPr txBox="1"/>
          <p:nvPr/>
        </p:nvSpPr>
        <p:spPr>
          <a:xfrm>
            <a:off x="5367913" y="1917324"/>
            <a:ext cx="2114750" cy="239475"/>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b="0" i="0" lang="en" sz="1400" u="none" cap="none" strike="noStrike">
                <a:solidFill>
                  <a:srgbClr val="DD211D"/>
                </a:solidFill>
                <a:latin typeface="Poppins Light"/>
                <a:ea typeface="Poppins Light"/>
                <a:cs typeface="Poppins Light"/>
                <a:sym typeface="Poppins Light"/>
              </a:rPr>
              <a:t>75% Typical Angina</a:t>
            </a:r>
            <a:endParaRPr sz="700"/>
          </a:p>
        </p:txBody>
      </p:sp>
      <p:sp>
        <p:nvSpPr>
          <p:cNvPr id="296" name="Google Shape;296;p36"/>
          <p:cNvSpPr txBox="1"/>
          <p:nvPr/>
        </p:nvSpPr>
        <p:spPr>
          <a:xfrm>
            <a:off x="5367913" y="2452074"/>
            <a:ext cx="3618330" cy="239475"/>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b="0" i="0" lang="en" sz="1400" u="none" cap="none" strike="noStrike">
                <a:solidFill>
                  <a:srgbClr val="DD211D"/>
                </a:solidFill>
                <a:latin typeface="Poppins Light"/>
                <a:ea typeface="Poppins Light"/>
                <a:cs typeface="Poppins Light"/>
                <a:sym typeface="Poppins Light"/>
              </a:rPr>
              <a:t>68% Reversible Defect (Thallium Test)</a:t>
            </a:r>
            <a:endParaRPr sz="700"/>
          </a:p>
        </p:txBody>
      </p:sp>
      <p:sp>
        <p:nvSpPr>
          <p:cNvPr id="297" name="Google Shape;297;p36"/>
          <p:cNvSpPr txBox="1"/>
          <p:nvPr/>
        </p:nvSpPr>
        <p:spPr>
          <a:xfrm>
            <a:off x="5367913" y="2986971"/>
            <a:ext cx="2114750" cy="239475"/>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b="0" i="0" lang="en" sz="1400" u="none" cap="none" strike="noStrike">
                <a:solidFill>
                  <a:srgbClr val="DD211D"/>
                </a:solidFill>
                <a:latin typeface="Poppins Light"/>
                <a:ea typeface="Poppins Light"/>
                <a:cs typeface="Poppins Light"/>
                <a:sym typeface="Poppins Light"/>
              </a:rPr>
              <a:t>67% Flat Slope</a:t>
            </a:r>
            <a:endParaRPr sz="700"/>
          </a:p>
        </p:txBody>
      </p:sp>
      <p:sp>
        <p:nvSpPr>
          <p:cNvPr id="298" name="Google Shape;298;p36"/>
          <p:cNvSpPr txBox="1"/>
          <p:nvPr/>
        </p:nvSpPr>
        <p:spPr>
          <a:xfrm>
            <a:off x="5367913" y="3563997"/>
            <a:ext cx="2114750" cy="239475"/>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b="0" i="0" lang="en" sz="1400" u="none" cap="none" strike="noStrike">
                <a:solidFill>
                  <a:srgbClr val="DD211D"/>
                </a:solidFill>
                <a:latin typeface="Poppins Light"/>
                <a:ea typeface="Poppins Light"/>
                <a:cs typeface="Poppins Light"/>
                <a:sym typeface="Poppins Light"/>
              </a:rPr>
              <a:t>57% High Cholesterol</a:t>
            </a:r>
            <a:endParaRPr sz="700"/>
          </a:p>
        </p:txBody>
      </p:sp>
      <p:sp>
        <p:nvSpPr>
          <p:cNvPr id="299" name="Google Shape;299;p36"/>
          <p:cNvSpPr txBox="1"/>
          <p:nvPr/>
        </p:nvSpPr>
        <p:spPr>
          <a:xfrm>
            <a:off x="5367913" y="4144605"/>
            <a:ext cx="2114750" cy="239475"/>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b="0" i="0" lang="en" sz="1400" u="none" cap="none" strike="noStrike">
                <a:solidFill>
                  <a:srgbClr val="DD211D"/>
                </a:solidFill>
                <a:latin typeface="Poppins Light"/>
                <a:ea typeface="Poppins Light"/>
                <a:cs typeface="Poppins Light"/>
                <a:sym typeface="Poppins Light"/>
              </a:rPr>
              <a:t>44% Fifties</a:t>
            </a:r>
            <a:endParaRPr sz="700"/>
          </a:p>
        </p:txBody>
      </p:sp>
      <p:sp>
        <p:nvSpPr>
          <p:cNvPr id="300" name="Google Shape;300;p36"/>
          <p:cNvSpPr txBox="1"/>
          <p:nvPr/>
        </p:nvSpPr>
        <p:spPr>
          <a:xfrm>
            <a:off x="5367913" y="730846"/>
            <a:ext cx="2114750" cy="239475"/>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b="0" i="0" lang="en" sz="1400" u="none" cap="none" strike="noStrike">
                <a:solidFill>
                  <a:srgbClr val="DD211D"/>
                </a:solidFill>
                <a:latin typeface="Poppins Light"/>
                <a:ea typeface="Poppins Light"/>
                <a:cs typeface="Poppins Light"/>
                <a:sym typeface="Poppins Light"/>
              </a:rPr>
              <a:t>88% FBS &lt; 120 mg/d</a:t>
            </a:r>
            <a:endParaRPr sz="700"/>
          </a:p>
        </p:txBody>
      </p:sp>
      <p:sp>
        <p:nvSpPr>
          <p:cNvPr id="301" name="Google Shape;301;p36"/>
          <p:cNvSpPr txBox="1"/>
          <p:nvPr/>
        </p:nvSpPr>
        <p:spPr>
          <a:xfrm>
            <a:off x="599340" y="3716397"/>
            <a:ext cx="2114700" cy="23940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None/>
            </a:pPr>
            <a:r>
              <a:rPr b="0" i="0" lang="en" sz="1400" u="none" cap="none" strike="noStrike">
                <a:solidFill>
                  <a:srgbClr val="DD211D"/>
                </a:solidFill>
                <a:latin typeface="Poppins Light"/>
                <a:ea typeface="Poppins Light"/>
                <a:cs typeface="Poppins Light"/>
                <a:sym typeface="Poppins Light"/>
              </a:rPr>
              <a:t>Accuracy 85 %</a:t>
            </a:r>
            <a:endParaRPr sz="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211D"/>
        </a:solidFill>
      </p:bgPr>
    </p:bg>
    <p:spTree>
      <p:nvGrpSpPr>
        <p:cNvPr id="305" name="Shape 305"/>
        <p:cNvGrpSpPr/>
        <p:nvPr/>
      </p:nvGrpSpPr>
      <p:grpSpPr>
        <a:xfrm>
          <a:off x="0" y="0"/>
          <a:ext cx="0" cy="0"/>
          <a:chOff x="0" y="0"/>
          <a:chExt cx="0" cy="0"/>
        </a:xfrm>
      </p:grpSpPr>
      <p:sp>
        <p:nvSpPr>
          <p:cNvPr id="306" name="Google Shape;306;p37"/>
          <p:cNvSpPr/>
          <p:nvPr/>
        </p:nvSpPr>
        <p:spPr>
          <a:xfrm>
            <a:off x="0" y="0"/>
            <a:ext cx="514350" cy="5143500"/>
          </a:xfrm>
          <a:prstGeom prst="rect">
            <a:avLst/>
          </a:prstGeom>
          <a:solidFill>
            <a:srgbClr val="FDFCF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07" name="Google Shape;307;p37"/>
          <p:cNvGrpSpPr/>
          <p:nvPr/>
        </p:nvGrpSpPr>
        <p:grpSpPr>
          <a:xfrm>
            <a:off x="200783" y="0"/>
            <a:ext cx="71356" cy="5143500"/>
            <a:chOff x="0" y="0"/>
            <a:chExt cx="190282" cy="13716000"/>
          </a:xfrm>
        </p:grpSpPr>
        <p:sp>
          <p:nvSpPr>
            <p:cNvPr id="308" name="Google Shape;308;p37"/>
            <p:cNvSpPr/>
            <p:nvPr/>
          </p:nvSpPr>
          <p:spPr>
            <a:xfrm>
              <a:off x="88791" y="0"/>
              <a:ext cx="12700" cy="13716000"/>
            </a:xfrm>
            <a:prstGeom prst="rect">
              <a:avLst/>
            </a:prstGeom>
            <a:solidFill>
              <a:srgbClr val="14141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9" name="Google Shape;309;p37"/>
            <p:cNvSpPr/>
            <p:nvPr/>
          </p:nvSpPr>
          <p:spPr>
            <a:xfrm>
              <a:off x="0" y="5820971"/>
              <a:ext cx="190282" cy="2074059"/>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310" name="Google Shape;310;p37"/>
          <p:cNvPicPr preferRelativeResize="0"/>
          <p:nvPr/>
        </p:nvPicPr>
        <p:blipFill rotWithShape="1">
          <a:blip r:embed="rId3">
            <a:alphaModFix/>
          </a:blip>
          <a:srcRect b="0" l="0" r="0" t="0"/>
          <a:stretch/>
        </p:blipFill>
        <p:spPr>
          <a:xfrm>
            <a:off x="2204298" y="595313"/>
            <a:ext cx="4735403" cy="4337172"/>
          </a:xfrm>
          <a:prstGeom prst="rect">
            <a:avLst/>
          </a:prstGeom>
          <a:noFill/>
          <a:ln>
            <a:noFill/>
          </a:ln>
        </p:spPr>
      </p:pic>
      <p:sp>
        <p:nvSpPr>
          <p:cNvPr id="311" name="Google Shape;311;p37"/>
          <p:cNvSpPr txBox="1"/>
          <p:nvPr/>
        </p:nvSpPr>
        <p:spPr>
          <a:xfrm>
            <a:off x="2204298" y="129897"/>
            <a:ext cx="4724600" cy="384453"/>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b="0" i="0" lang="en" sz="2400" u="none" cap="none" strike="noStrike">
                <a:solidFill>
                  <a:srgbClr val="FDFCFC"/>
                </a:solidFill>
                <a:latin typeface="Poppins Light"/>
                <a:ea typeface="Poppins Light"/>
                <a:cs typeface="Poppins Light"/>
                <a:sym typeface="Poppins Light"/>
              </a:rPr>
              <a:t>Naïve Bayes VS Test Dataset</a:t>
            </a:r>
            <a:endParaRPr sz="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CFC"/>
        </a:solidFill>
      </p:bgPr>
    </p:bg>
    <p:spTree>
      <p:nvGrpSpPr>
        <p:cNvPr id="315" name="Shape 315"/>
        <p:cNvGrpSpPr/>
        <p:nvPr/>
      </p:nvGrpSpPr>
      <p:grpSpPr>
        <a:xfrm>
          <a:off x="0" y="0"/>
          <a:ext cx="0" cy="0"/>
          <a:chOff x="0" y="0"/>
          <a:chExt cx="0" cy="0"/>
        </a:xfrm>
      </p:grpSpPr>
      <p:grpSp>
        <p:nvGrpSpPr>
          <p:cNvPr id="316" name="Google Shape;316;p38"/>
          <p:cNvGrpSpPr/>
          <p:nvPr/>
        </p:nvGrpSpPr>
        <p:grpSpPr>
          <a:xfrm>
            <a:off x="514350" y="1178997"/>
            <a:ext cx="4057650" cy="2785507"/>
            <a:chOff x="0" y="0"/>
            <a:chExt cx="10820400" cy="7428017"/>
          </a:xfrm>
        </p:grpSpPr>
        <p:sp>
          <p:nvSpPr>
            <p:cNvPr id="317" name="Google Shape;317;p38"/>
            <p:cNvSpPr txBox="1"/>
            <p:nvPr/>
          </p:nvSpPr>
          <p:spPr>
            <a:xfrm>
              <a:off x="1104854" y="2865119"/>
              <a:ext cx="7959248" cy="4562898"/>
            </a:xfrm>
            <a:prstGeom prst="rect">
              <a:avLst/>
            </a:prstGeom>
            <a:noFill/>
            <a:ln>
              <a:noFill/>
            </a:ln>
          </p:spPr>
          <p:txBody>
            <a:bodyPr anchorCtr="0" anchor="t" bIns="0" lIns="0" spcFirstLastPara="1" rIns="0" wrap="square" tIns="0">
              <a:noAutofit/>
            </a:bodyPr>
            <a:lstStyle/>
            <a:p>
              <a:pPr indent="0" lvl="0" marL="0" marR="0" rtl="0" algn="l">
                <a:lnSpc>
                  <a:spcPct val="140014"/>
                </a:lnSpc>
                <a:spcBef>
                  <a:spcPts val="0"/>
                </a:spcBef>
                <a:spcAft>
                  <a:spcPts val="0"/>
                </a:spcAft>
                <a:buNone/>
              </a:pPr>
              <a:r>
                <a:rPr b="0" i="0" lang="en" sz="1400" u="none" cap="none" strike="noStrike">
                  <a:solidFill>
                    <a:srgbClr val="DD211D"/>
                  </a:solidFill>
                  <a:latin typeface="Poppins Light"/>
                  <a:ea typeface="Poppins Light"/>
                  <a:cs typeface="Poppins Light"/>
                  <a:sym typeface="Poppins Light"/>
                </a:rPr>
                <a:t>When running a random forest classification algorithm, we set the seed at five. Our confusion matrix resulted in a prediction accuracy of 83.52%. That is, 76 out of our 91 test data points were predicted correctly.</a:t>
              </a:r>
              <a:endParaRPr sz="700"/>
            </a:p>
          </p:txBody>
        </p:sp>
        <p:sp>
          <p:nvSpPr>
            <p:cNvPr id="318" name="Google Shape;318;p38"/>
            <p:cNvSpPr txBox="1"/>
            <p:nvPr/>
          </p:nvSpPr>
          <p:spPr>
            <a:xfrm>
              <a:off x="0" y="0"/>
              <a:ext cx="10820400" cy="1457325"/>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i="0" lang="en" sz="3600" u="none" cap="none" strike="noStrike">
                  <a:solidFill>
                    <a:srgbClr val="DD211D"/>
                  </a:solidFill>
                  <a:latin typeface="Poppins"/>
                  <a:ea typeface="Poppins"/>
                  <a:cs typeface="Poppins"/>
                  <a:sym typeface="Poppins"/>
                </a:rPr>
                <a:t>Random </a:t>
              </a:r>
              <a:r>
                <a:rPr b="1" i="0" lang="en" sz="3600" u="none" cap="none" strike="noStrike">
                  <a:solidFill>
                    <a:srgbClr val="141414"/>
                  </a:solidFill>
                  <a:latin typeface="Poppins"/>
                  <a:ea typeface="Poppins"/>
                  <a:cs typeface="Poppins"/>
                  <a:sym typeface="Poppins"/>
                </a:rPr>
                <a:t>Forest</a:t>
              </a:r>
              <a:endParaRPr sz="700"/>
            </a:p>
          </p:txBody>
        </p:sp>
      </p:grpSp>
      <p:grpSp>
        <p:nvGrpSpPr>
          <p:cNvPr id="319" name="Google Shape;319;p38"/>
          <p:cNvGrpSpPr/>
          <p:nvPr/>
        </p:nvGrpSpPr>
        <p:grpSpPr>
          <a:xfrm>
            <a:off x="200783" y="0"/>
            <a:ext cx="71356" cy="5143500"/>
            <a:chOff x="0" y="0"/>
            <a:chExt cx="190282" cy="13716000"/>
          </a:xfrm>
        </p:grpSpPr>
        <p:sp>
          <p:nvSpPr>
            <p:cNvPr id="320" name="Google Shape;320;p38"/>
            <p:cNvSpPr/>
            <p:nvPr/>
          </p:nvSpPr>
          <p:spPr>
            <a:xfrm>
              <a:off x="88791" y="0"/>
              <a:ext cx="12700" cy="13716000"/>
            </a:xfrm>
            <a:prstGeom prst="rect">
              <a:avLst/>
            </a:prstGeom>
            <a:solidFill>
              <a:srgbClr val="14141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1" name="Google Shape;321;p38"/>
            <p:cNvSpPr/>
            <p:nvPr/>
          </p:nvSpPr>
          <p:spPr>
            <a:xfrm>
              <a:off x="0" y="5820971"/>
              <a:ext cx="190282" cy="2074059"/>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22" name="Google Shape;322;p38"/>
          <p:cNvGrpSpPr/>
          <p:nvPr/>
        </p:nvGrpSpPr>
        <p:grpSpPr>
          <a:xfrm>
            <a:off x="8386861" y="4413338"/>
            <a:ext cx="242789" cy="215812"/>
            <a:chOff x="0" y="0"/>
            <a:chExt cx="647437" cy="575500"/>
          </a:xfrm>
        </p:grpSpPr>
        <p:sp>
          <p:nvSpPr>
            <p:cNvPr id="323" name="Google Shape;323;p38"/>
            <p:cNvSpPr/>
            <p:nvPr/>
          </p:nvSpPr>
          <p:spPr>
            <a:xfrm>
              <a:off x="0" y="0"/>
              <a:ext cx="647437" cy="575500"/>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4" name="Google Shape;324;p38"/>
            <p:cNvSpPr/>
            <p:nvPr/>
          </p:nvSpPr>
          <p:spPr>
            <a:xfrm>
              <a:off x="0" y="169252"/>
              <a:ext cx="517352" cy="234257"/>
            </a:xfrm>
            <a:custGeom>
              <a:rect b="b" l="l" r="r" t="t"/>
              <a:pathLst>
                <a:path extrusionOk="0" h="434340" w="959235">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325" name="Google Shape;325;p38"/>
          <p:cNvPicPr preferRelativeResize="0"/>
          <p:nvPr/>
        </p:nvPicPr>
        <p:blipFill rotWithShape="1">
          <a:blip r:embed="rId3">
            <a:alphaModFix/>
          </a:blip>
          <a:srcRect b="0" l="0" r="0" t="0"/>
          <a:stretch/>
        </p:blipFill>
        <p:spPr>
          <a:xfrm>
            <a:off x="4673418" y="716905"/>
            <a:ext cx="3544706" cy="39122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CFC"/>
        </a:solidFill>
      </p:bgPr>
    </p:bg>
    <p:spTree>
      <p:nvGrpSpPr>
        <p:cNvPr id="329" name="Shape 329"/>
        <p:cNvGrpSpPr/>
        <p:nvPr/>
      </p:nvGrpSpPr>
      <p:grpSpPr>
        <a:xfrm>
          <a:off x="0" y="0"/>
          <a:ext cx="0" cy="0"/>
          <a:chOff x="0" y="0"/>
          <a:chExt cx="0" cy="0"/>
        </a:xfrm>
      </p:grpSpPr>
      <p:sp>
        <p:nvSpPr>
          <p:cNvPr id="330" name="Google Shape;330;p39"/>
          <p:cNvSpPr txBox="1"/>
          <p:nvPr/>
        </p:nvSpPr>
        <p:spPr>
          <a:xfrm>
            <a:off x="6384711" y="1386022"/>
            <a:ext cx="2211300" cy="1718100"/>
          </a:xfrm>
          <a:prstGeom prst="rect">
            <a:avLst/>
          </a:prstGeom>
          <a:noFill/>
          <a:ln>
            <a:noFill/>
          </a:ln>
        </p:spPr>
        <p:txBody>
          <a:bodyPr anchorCtr="0" anchor="t" bIns="0" lIns="0" spcFirstLastPara="1" rIns="0" wrap="square" tIns="0">
            <a:noAutofit/>
          </a:bodyPr>
          <a:lstStyle/>
          <a:p>
            <a:pPr indent="0" lvl="0" marL="0" marR="0" rtl="0" algn="l">
              <a:lnSpc>
                <a:spcPct val="140014"/>
              </a:lnSpc>
              <a:spcBef>
                <a:spcPts val="0"/>
              </a:spcBef>
              <a:spcAft>
                <a:spcPts val="0"/>
              </a:spcAft>
              <a:buNone/>
            </a:pPr>
            <a:r>
              <a:rPr b="0" i="0" lang="en" sz="1400" u="none" cap="none" strike="noStrike">
                <a:solidFill>
                  <a:srgbClr val="DD211D"/>
                </a:solidFill>
                <a:latin typeface="Poppins Light"/>
                <a:ea typeface="Poppins Light"/>
                <a:cs typeface="Poppins Light"/>
                <a:sym typeface="Poppins Light"/>
              </a:rPr>
              <a:t>Our support vector machine model was run using a linear kernel. The model had an accuracy of 82.42%. That is, it correctly predicted 75 out of 91 test data points. This was just one fewer cor</a:t>
            </a:r>
            <a:r>
              <a:rPr lang="en">
                <a:solidFill>
                  <a:srgbClr val="DD211D"/>
                </a:solidFill>
                <a:latin typeface="Poppins Light"/>
                <a:ea typeface="Poppins Light"/>
                <a:cs typeface="Poppins Light"/>
                <a:sym typeface="Poppins Light"/>
              </a:rPr>
              <a:t>rect prediction than our random forest model.</a:t>
            </a:r>
            <a:endParaRPr sz="700"/>
          </a:p>
        </p:txBody>
      </p:sp>
      <p:grpSp>
        <p:nvGrpSpPr>
          <p:cNvPr id="331" name="Google Shape;331;p39"/>
          <p:cNvGrpSpPr/>
          <p:nvPr/>
        </p:nvGrpSpPr>
        <p:grpSpPr>
          <a:xfrm>
            <a:off x="200783" y="0"/>
            <a:ext cx="71356" cy="5143500"/>
            <a:chOff x="0" y="0"/>
            <a:chExt cx="190282" cy="13716000"/>
          </a:xfrm>
        </p:grpSpPr>
        <p:sp>
          <p:nvSpPr>
            <p:cNvPr id="332" name="Google Shape;332;p39"/>
            <p:cNvSpPr/>
            <p:nvPr/>
          </p:nvSpPr>
          <p:spPr>
            <a:xfrm>
              <a:off x="88791" y="0"/>
              <a:ext cx="12700" cy="13716000"/>
            </a:xfrm>
            <a:prstGeom prst="rect">
              <a:avLst/>
            </a:prstGeom>
            <a:solidFill>
              <a:srgbClr val="14141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3" name="Google Shape;333;p39"/>
            <p:cNvSpPr/>
            <p:nvPr/>
          </p:nvSpPr>
          <p:spPr>
            <a:xfrm>
              <a:off x="0" y="5820971"/>
              <a:ext cx="190282" cy="2074059"/>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34" name="Google Shape;334;p39"/>
          <p:cNvGrpSpPr/>
          <p:nvPr/>
        </p:nvGrpSpPr>
        <p:grpSpPr>
          <a:xfrm>
            <a:off x="8386861" y="4413338"/>
            <a:ext cx="242789" cy="215812"/>
            <a:chOff x="0" y="0"/>
            <a:chExt cx="647437" cy="575500"/>
          </a:xfrm>
        </p:grpSpPr>
        <p:sp>
          <p:nvSpPr>
            <p:cNvPr id="335" name="Google Shape;335;p39"/>
            <p:cNvSpPr/>
            <p:nvPr/>
          </p:nvSpPr>
          <p:spPr>
            <a:xfrm>
              <a:off x="0" y="0"/>
              <a:ext cx="647437" cy="575500"/>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6" name="Google Shape;336;p39"/>
            <p:cNvSpPr/>
            <p:nvPr/>
          </p:nvSpPr>
          <p:spPr>
            <a:xfrm>
              <a:off x="0" y="169252"/>
              <a:ext cx="517352" cy="234257"/>
            </a:xfrm>
            <a:custGeom>
              <a:rect b="b" l="l" r="r" t="t"/>
              <a:pathLst>
                <a:path extrusionOk="0" h="434340" w="959235">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337" name="Google Shape;337;p39"/>
          <p:cNvPicPr preferRelativeResize="0"/>
          <p:nvPr/>
        </p:nvPicPr>
        <p:blipFill rotWithShape="1">
          <a:blip r:embed="rId3">
            <a:alphaModFix/>
          </a:blip>
          <a:srcRect b="0" l="0" r="0" t="0"/>
          <a:stretch/>
        </p:blipFill>
        <p:spPr>
          <a:xfrm>
            <a:off x="432159" y="1386028"/>
            <a:ext cx="5792547" cy="2371446"/>
          </a:xfrm>
          <a:prstGeom prst="rect">
            <a:avLst/>
          </a:prstGeom>
          <a:noFill/>
          <a:ln>
            <a:noFill/>
          </a:ln>
        </p:spPr>
      </p:pic>
      <p:sp>
        <p:nvSpPr>
          <p:cNvPr id="338" name="Google Shape;338;p39"/>
          <p:cNvSpPr txBox="1"/>
          <p:nvPr/>
        </p:nvSpPr>
        <p:spPr>
          <a:xfrm>
            <a:off x="432140" y="489250"/>
            <a:ext cx="6217800" cy="546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i="0" lang="en" sz="3600" u="none" cap="none" strike="noStrike">
                <a:solidFill>
                  <a:srgbClr val="DD211D"/>
                </a:solidFill>
                <a:latin typeface="Poppins"/>
                <a:ea typeface="Poppins"/>
                <a:cs typeface="Poppins"/>
                <a:sym typeface="Poppins"/>
              </a:rPr>
              <a:t>Support Vector </a:t>
            </a:r>
            <a:r>
              <a:rPr b="1" i="0" lang="en" sz="3600" u="none" cap="none" strike="noStrike">
                <a:solidFill>
                  <a:srgbClr val="000000"/>
                </a:solidFill>
                <a:latin typeface="Poppins"/>
                <a:ea typeface="Poppins"/>
                <a:cs typeface="Poppins"/>
                <a:sym typeface="Poppins"/>
              </a:rPr>
              <a:t>Machine</a:t>
            </a:r>
            <a:endParaRPr sz="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CFC"/>
        </a:solidFill>
      </p:bgPr>
    </p:bg>
    <p:spTree>
      <p:nvGrpSpPr>
        <p:cNvPr id="342" name="Shape 342"/>
        <p:cNvGrpSpPr/>
        <p:nvPr/>
      </p:nvGrpSpPr>
      <p:grpSpPr>
        <a:xfrm>
          <a:off x="0" y="0"/>
          <a:ext cx="0" cy="0"/>
          <a:chOff x="0" y="0"/>
          <a:chExt cx="0" cy="0"/>
        </a:xfrm>
      </p:grpSpPr>
      <p:grpSp>
        <p:nvGrpSpPr>
          <p:cNvPr id="343" name="Google Shape;343;p40"/>
          <p:cNvGrpSpPr/>
          <p:nvPr/>
        </p:nvGrpSpPr>
        <p:grpSpPr>
          <a:xfrm>
            <a:off x="1785835" y="1806849"/>
            <a:ext cx="2786165" cy="455296"/>
            <a:chOff x="0" y="-66675"/>
            <a:chExt cx="7429774" cy="1214121"/>
          </a:xfrm>
        </p:grpSpPr>
        <p:sp>
          <p:nvSpPr>
            <p:cNvPr id="344" name="Google Shape;344;p40"/>
            <p:cNvSpPr txBox="1"/>
            <p:nvPr/>
          </p:nvSpPr>
          <p:spPr>
            <a:xfrm>
              <a:off x="0" y="-66675"/>
              <a:ext cx="7429774" cy="665163"/>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b="1" i="0" lang="en" sz="1500" u="none" cap="none" strike="noStrike">
                  <a:solidFill>
                    <a:srgbClr val="141414"/>
                  </a:solidFill>
                  <a:latin typeface="Poppins"/>
                  <a:ea typeface="Poppins"/>
                  <a:cs typeface="Poppins"/>
                  <a:sym typeface="Poppins"/>
                </a:rPr>
                <a:t>ARM</a:t>
              </a:r>
              <a:endParaRPr sz="700"/>
            </a:p>
          </p:txBody>
        </p:sp>
        <p:sp>
          <p:nvSpPr>
            <p:cNvPr id="345" name="Google Shape;345;p40"/>
            <p:cNvSpPr txBox="1"/>
            <p:nvPr/>
          </p:nvSpPr>
          <p:spPr>
            <a:xfrm>
              <a:off x="0" y="668338"/>
              <a:ext cx="7429774" cy="479108"/>
            </a:xfrm>
            <a:prstGeom prst="rect">
              <a:avLst/>
            </a:prstGeom>
            <a:noFill/>
            <a:ln>
              <a:noFill/>
            </a:ln>
          </p:spPr>
          <p:txBody>
            <a:bodyPr anchorCtr="0" anchor="t" bIns="0" lIns="0" spcFirstLastPara="1" rIns="0" wrap="square" tIns="0">
              <a:noAutofit/>
            </a:bodyPr>
            <a:lstStyle/>
            <a:p>
              <a:pPr indent="0" lvl="0" marL="0" marR="0" rtl="0" algn="l">
                <a:lnSpc>
                  <a:spcPct val="150071"/>
                </a:lnSpc>
                <a:spcBef>
                  <a:spcPts val="0"/>
                </a:spcBef>
                <a:spcAft>
                  <a:spcPts val="0"/>
                </a:spcAft>
                <a:buNone/>
              </a:pPr>
              <a:r>
                <a:rPr b="0" i="0" lang="en" sz="1000" u="none" cap="none" strike="noStrike">
                  <a:solidFill>
                    <a:srgbClr val="141414"/>
                  </a:solidFill>
                  <a:latin typeface="Poppins Light"/>
                  <a:ea typeface="Poppins Light"/>
                  <a:cs typeface="Poppins Light"/>
                  <a:sym typeface="Poppins Light"/>
                </a:rPr>
                <a:t>Significant attributes: sex, age, trestbps, thalach, ca, cp</a:t>
              </a:r>
              <a:endParaRPr sz="700"/>
            </a:p>
          </p:txBody>
        </p:sp>
      </p:grpSp>
      <p:grpSp>
        <p:nvGrpSpPr>
          <p:cNvPr id="346" name="Google Shape;346;p40"/>
          <p:cNvGrpSpPr/>
          <p:nvPr/>
        </p:nvGrpSpPr>
        <p:grpSpPr>
          <a:xfrm>
            <a:off x="1785835" y="2825836"/>
            <a:ext cx="2786165" cy="455296"/>
            <a:chOff x="0" y="-66675"/>
            <a:chExt cx="7429774" cy="1214121"/>
          </a:xfrm>
        </p:grpSpPr>
        <p:sp>
          <p:nvSpPr>
            <p:cNvPr id="347" name="Google Shape;347;p40"/>
            <p:cNvSpPr txBox="1"/>
            <p:nvPr/>
          </p:nvSpPr>
          <p:spPr>
            <a:xfrm>
              <a:off x="0" y="-66675"/>
              <a:ext cx="7429774" cy="665163"/>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b="1" i="0" lang="en" sz="1500" u="none" cap="none" strike="noStrike">
                  <a:solidFill>
                    <a:srgbClr val="141414"/>
                  </a:solidFill>
                  <a:latin typeface="Poppins"/>
                  <a:ea typeface="Poppins"/>
                  <a:cs typeface="Poppins"/>
                  <a:sym typeface="Poppins"/>
                </a:rPr>
                <a:t>Clustering</a:t>
              </a:r>
              <a:endParaRPr sz="700"/>
            </a:p>
          </p:txBody>
        </p:sp>
        <p:sp>
          <p:nvSpPr>
            <p:cNvPr id="348" name="Google Shape;348;p40"/>
            <p:cNvSpPr txBox="1"/>
            <p:nvPr/>
          </p:nvSpPr>
          <p:spPr>
            <a:xfrm>
              <a:off x="0" y="668338"/>
              <a:ext cx="7429774" cy="479108"/>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lang="en" sz="1100">
                  <a:solidFill>
                    <a:srgbClr val="141414"/>
                  </a:solidFill>
                  <a:latin typeface="Poppins Light"/>
                  <a:ea typeface="Poppins Light"/>
                  <a:cs typeface="Poppins Light"/>
                  <a:sym typeface="Poppins Light"/>
                </a:rPr>
                <a:t>Main axes: overall heart disease risk, diabetes risk,</a:t>
              </a:r>
              <a:endParaRPr sz="700"/>
            </a:p>
          </p:txBody>
        </p:sp>
      </p:grpSp>
      <p:grpSp>
        <p:nvGrpSpPr>
          <p:cNvPr id="349" name="Google Shape;349;p40"/>
          <p:cNvGrpSpPr/>
          <p:nvPr/>
        </p:nvGrpSpPr>
        <p:grpSpPr>
          <a:xfrm>
            <a:off x="1785835" y="3745703"/>
            <a:ext cx="2786165" cy="653534"/>
            <a:chOff x="0" y="-66675"/>
            <a:chExt cx="7429774" cy="1742758"/>
          </a:xfrm>
        </p:grpSpPr>
        <p:sp>
          <p:nvSpPr>
            <p:cNvPr id="350" name="Google Shape;350;p40"/>
            <p:cNvSpPr txBox="1"/>
            <p:nvPr/>
          </p:nvSpPr>
          <p:spPr>
            <a:xfrm>
              <a:off x="0" y="-66675"/>
              <a:ext cx="7429774" cy="665163"/>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b="1" i="0" lang="en" sz="1500" u="none" cap="none" strike="noStrike">
                  <a:solidFill>
                    <a:srgbClr val="141414"/>
                  </a:solidFill>
                  <a:latin typeface="Poppins"/>
                  <a:ea typeface="Poppins"/>
                  <a:cs typeface="Poppins"/>
                  <a:sym typeface="Poppins"/>
                </a:rPr>
                <a:t>Decision Trees</a:t>
              </a:r>
              <a:endParaRPr sz="700"/>
            </a:p>
          </p:txBody>
        </p:sp>
        <p:sp>
          <p:nvSpPr>
            <p:cNvPr id="351" name="Google Shape;351;p40"/>
            <p:cNvSpPr txBox="1"/>
            <p:nvPr/>
          </p:nvSpPr>
          <p:spPr>
            <a:xfrm>
              <a:off x="0" y="668338"/>
              <a:ext cx="7429774" cy="1007745"/>
            </a:xfrm>
            <a:prstGeom prst="rect">
              <a:avLst/>
            </a:prstGeom>
            <a:noFill/>
            <a:ln>
              <a:noFill/>
            </a:ln>
          </p:spPr>
          <p:txBody>
            <a:bodyPr anchorCtr="0" anchor="t" bIns="0" lIns="0" spcFirstLastPara="1" rIns="0" wrap="square" tIns="0">
              <a:noAutofit/>
            </a:bodyPr>
            <a:lstStyle/>
            <a:p>
              <a:pPr indent="0" lvl="0" marL="0" marR="0" rtl="0" algn="l">
                <a:lnSpc>
                  <a:spcPct val="149952"/>
                </a:lnSpc>
                <a:spcBef>
                  <a:spcPts val="0"/>
                </a:spcBef>
                <a:spcAft>
                  <a:spcPts val="0"/>
                </a:spcAft>
                <a:buNone/>
              </a:pPr>
              <a:r>
                <a:rPr b="0" i="0" lang="en" sz="1100" u="none" cap="none" strike="noStrike">
                  <a:solidFill>
                    <a:srgbClr val="141414"/>
                  </a:solidFill>
                  <a:latin typeface="Poppins Light"/>
                  <a:ea typeface="Poppins Light"/>
                  <a:cs typeface="Poppins Light"/>
                  <a:sym typeface="Poppins Light"/>
                </a:rPr>
                <a:t>Accuracy: 80%</a:t>
              </a:r>
              <a:endParaRPr sz="700"/>
            </a:p>
            <a:p>
              <a:pPr indent="0" lvl="0" marL="0" marR="0" rtl="0" algn="l">
                <a:lnSpc>
                  <a:spcPct val="150000"/>
                </a:lnSpc>
                <a:spcBef>
                  <a:spcPts val="0"/>
                </a:spcBef>
                <a:spcAft>
                  <a:spcPts val="0"/>
                </a:spcAft>
                <a:buNone/>
              </a:pPr>
              <a:r>
                <a:rPr b="0" i="0" lang="en" sz="1100" u="none" cap="none" strike="noStrike">
                  <a:solidFill>
                    <a:srgbClr val="141414"/>
                  </a:solidFill>
                  <a:latin typeface="Poppins Light"/>
                  <a:ea typeface="Poppins Light"/>
                  <a:cs typeface="Poppins Light"/>
                  <a:sym typeface="Poppins Light"/>
                </a:rPr>
                <a:t>Significant attributes: Thallium Test Status, and Chest Pain</a:t>
              </a:r>
              <a:endParaRPr sz="700"/>
            </a:p>
          </p:txBody>
        </p:sp>
      </p:grpSp>
      <p:grpSp>
        <p:nvGrpSpPr>
          <p:cNvPr id="352" name="Google Shape;352;p40"/>
          <p:cNvGrpSpPr/>
          <p:nvPr/>
        </p:nvGrpSpPr>
        <p:grpSpPr>
          <a:xfrm>
            <a:off x="5468595" y="1707729"/>
            <a:ext cx="2786165" cy="653534"/>
            <a:chOff x="0" y="-66675"/>
            <a:chExt cx="7429774" cy="1742758"/>
          </a:xfrm>
        </p:grpSpPr>
        <p:sp>
          <p:nvSpPr>
            <p:cNvPr id="353" name="Google Shape;353;p40"/>
            <p:cNvSpPr txBox="1"/>
            <p:nvPr/>
          </p:nvSpPr>
          <p:spPr>
            <a:xfrm>
              <a:off x="0" y="-66675"/>
              <a:ext cx="7429774" cy="665163"/>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b="1" i="0" lang="en" sz="1500" u="none" cap="none" strike="noStrike">
                  <a:solidFill>
                    <a:srgbClr val="141414"/>
                  </a:solidFill>
                  <a:latin typeface="Poppins"/>
                  <a:ea typeface="Poppins"/>
                  <a:cs typeface="Poppins"/>
                  <a:sym typeface="Poppins"/>
                </a:rPr>
                <a:t>Naïve Bayes</a:t>
              </a:r>
              <a:endParaRPr sz="700"/>
            </a:p>
          </p:txBody>
        </p:sp>
        <p:sp>
          <p:nvSpPr>
            <p:cNvPr id="354" name="Google Shape;354;p40"/>
            <p:cNvSpPr txBox="1"/>
            <p:nvPr/>
          </p:nvSpPr>
          <p:spPr>
            <a:xfrm>
              <a:off x="0" y="668338"/>
              <a:ext cx="7429774" cy="1007745"/>
            </a:xfrm>
            <a:prstGeom prst="rect">
              <a:avLst/>
            </a:prstGeom>
            <a:noFill/>
            <a:ln>
              <a:noFill/>
            </a:ln>
          </p:spPr>
          <p:txBody>
            <a:bodyPr anchorCtr="0" anchor="t" bIns="0" lIns="0" spcFirstLastPara="1" rIns="0" wrap="square" tIns="0">
              <a:noAutofit/>
            </a:bodyPr>
            <a:lstStyle/>
            <a:p>
              <a:pPr indent="0" lvl="0" marL="0" marR="0" rtl="0" algn="l">
                <a:lnSpc>
                  <a:spcPct val="149952"/>
                </a:lnSpc>
                <a:spcBef>
                  <a:spcPts val="0"/>
                </a:spcBef>
                <a:spcAft>
                  <a:spcPts val="0"/>
                </a:spcAft>
                <a:buNone/>
              </a:pPr>
              <a:r>
                <a:rPr b="0" i="0" lang="en" sz="1100" u="none" cap="none" strike="noStrike">
                  <a:solidFill>
                    <a:srgbClr val="141414"/>
                  </a:solidFill>
                  <a:latin typeface="Poppins Light"/>
                  <a:ea typeface="Poppins Light"/>
                  <a:cs typeface="Poppins Light"/>
                  <a:sym typeface="Poppins Light"/>
                </a:rPr>
                <a:t>Accuracy: 85%</a:t>
              </a:r>
              <a:endParaRPr sz="700"/>
            </a:p>
            <a:p>
              <a:pPr indent="0" lvl="0" marL="0" marR="0" rtl="0" algn="l">
                <a:lnSpc>
                  <a:spcPct val="150000"/>
                </a:lnSpc>
                <a:spcBef>
                  <a:spcPts val="0"/>
                </a:spcBef>
                <a:spcAft>
                  <a:spcPts val="0"/>
                </a:spcAft>
                <a:buNone/>
              </a:pPr>
              <a:r>
                <a:rPr b="0" i="0" lang="en" sz="1100" u="none" cap="none" strike="noStrike">
                  <a:solidFill>
                    <a:srgbClr val="141414"/>
                  </a:solidFill>
                  <a:latin typeface="Poppins Light"/>
                  <a:ea typeface="Poppins Light"/>
                  <a:cs typeface="Poppins Light"/>
                  <a:sym typeface="Poppins Light"/>
                </a:rPr>
                <a:t>Significant attributes: Blood Sugar Levels, </a:t>
              </a:r>
              <a:r>
                <a:rPr lang="en" sz="1100">
                  <a:solidFill>
                    <a:srgbClr val="141414"/>
                  </a:solidFill>
                  <a:latin typeface="Poppins Light"/>
                  <a:ea typeface="Poppins Light"/>
                  <a:cs typeface="Poppins Light"/>
                  <a:sym typeface="Poppins Light"/>
                </a:rPr>
                <a:t>Sex, and Chest Pain</a:t>
              </a:r>
              <a:endParaRPr sz="700"/>
            </a:p>
          </p:txBody>
        </p:sp>
      </p:grpSp>
      <p:sp>
        <p:nvSpPr>
          <p:cNvPr id="355" name="Google Shape;355;p40"/>
          <p:cNvSpPr txBox="1"/>
          <p:nvPr/>
        </p:nvSpPr>
        <p:spPr>
          <a:xfrm>
            <a:off x="1412192" y="262437"/>
            <a:ext cx="6319616" cy="768358"/>
          </a:xfrm>
          <a:prstGeom prst="rect">
            <a:avLst/>
          </a:prstGeom>
          <a:noFill/>
          <a:ln>
            <a:noFill/>
          </a:ln>
        </p:spPr>
        <p:txBody>
          <a:bodyPr anchorCtr="0" anchor="t" bIns="0" lIns="0" spcFirstLastPara="1" rIns="0" wrap="square" tIns="0">
            <a:noAutofit/>
          </a:bodyPr>
          <a:lstStyle/>
          <a:p>
            <a:pPr indent="0" lvl="0" marL="0" marR="0" rtl="0" algn="l">
              <a:lnSpc>
                <a:spcPct val="130004"/>
              </a:lnSpc>
              <a:spcBef>
                <a:spcPts val="0"/>
              </a:spcBef>
              <a:spcAft>
                <a:spcPts val="0"/>
              </a:spcAft>
              <a:buNone/>
            </a:pPr>
            <a:r>
              <a:rPr b="0" i="0" lang="en" sz="4800" u="none" cap="none" strike="noStrike">
                <a:solidFill>
                  <a:srgbClr val="141414"/>
                </a:solidFill>
                <a:latin typeface="Poppins Light"/>
                <a:ea typeface="Poppins Light"/>
                <a:cs typeface="Poppins Light"/>
                <a:sym typeface="Poppins Light"/>
              </a:rPr>
              <a:t>Model Comparison</a:t>
            </a:r>
            <a:endParaRPr sz="700"/>
          </a:p>
        </p:txBody>
      </p:sp>
      <p:grpSp>
        <p:nvGrpSpPr>
          <p:cNvPr id="356" name="Google Shape;356;p40"/>
          <p:cNvGrpSpPr/>
          <p:nvPr/>
        </p:nvGrpSpPr>
        <p:grpSpPr>
          <a:xfrm>
            <a:off x="200783" y="0"/>
            <a:ext cx="71356" cy="5143500"/>
            <a:chOff x="0" y="0"/>
            <a:chExt cx="190282" cy="13716000"/>
          </a:xfrm>
        </p:grpSpPr>
        <p:sp>
          <p:nvSpPr>
            <p:cNvPr id="357" name="Google Shape;357;p40"/>
            <p:cNvSpPr/>
            <p:nvPr/>
          </p:nvSpPr>
          <p:spPr>
            <a:xfrm>
              <a:off x="88791" y="0"/>
              <a:ext cx="12700" cy="13716000"/>
            </a:xfrm>
            <a:prstGeom prst="rect">
              <a:avLst/>
            </a:prstGeom>
            <a:solidFill>
              <a:srgbClr val="14141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8" name="Google Shape;358;p40"/>
            <p:cNvSpPr/>
            <p:nvPr/>
          </p:nvSpPr>
          <p:spPr>
            <a:xfrm>
              <a:off x="0" y="5820971"/>
              <a:ext cx="190282" cy="2074059"/>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359" name="Google Shape;359;p40"/>
          <p:cNvPicPr preferRelativeResize="0"/>
          <p:nvPr/>
        </p:nvPicPr>
        <p:blipFill rotWithShape="1">
          <a:blip r:embed="rId3">
            <a:alphaModFix/>
          </a:blip>
          <a:srcRect b="0" l="0" r="0" t="0"/>
          <a:stretch/>
        </p:blipFill>
        <p:spPr>
          <a:xfrm>
            <a:off x="889239" y="1894373"/>
            <a:ext cx="305250" cy="305250"/>
          </a:xfrm>
          <a:prstGeom prst="rect">
            <a:avLst/>
          </a:prstGeom>
          <a:noFill/>
          <a:ln>
            <a:noFill/>
          </a:ln>
        </p:spPr>
      </p:pic>
      <p:pic>
        <p:nvPicPr>
          <p:cNvPr id="360" name="Google Shape;360;p40"/>
          <p:cNvPicPr preferRelativeResize="0"/>
          <p:nvPr/>
        </p:nvPicPr>
        <p:blipFill rotWithShape="1">
          <a:blip r:embed="rId3">
            <a:alphaModFix/>
          </a:blip>
          <a:srcRect b="0" l="0" r="0" t="0"/>
          <a:stretch/>
        </p:blipFill>
        <p:spPr>
          <a:xfrm>
            <a:off x="889239" y="2913360"/>
            <a:ext cx="305250" cy="305250"/>
          </a:xfrm>
          <a:prstGeom prst="rect">
            <a:avLst/>
          </a:prstGeom>
          <a:noFill/>
          <a:ln>
            <a:noFill/>
          </a:ln>
        </p:spPr>
      </p:pic>
      <p:pic>
        <p:nvPicPr>
          <p:cNvPr id="361" name="Google Shape;361;p40"/>
          <p:cNvPicPr preferRelativeResize="0"/>
          <p:nvPr/>
        </p:nvPicPr>
        <p:blipFill rotWithShape="1">
          <a:blip r:embed="rId3">
            <a:alphaModFix/>
          </a:blip>
          <a:srcRect b="0" l="0" r="0" t="0"/>
          <a:stretch/>
        </p:blipFill>
        <p:spPr>
          <a:xfrm>
            <a:off x="889239" y="3932346"/>
            <a:ext cx="305250" cy="305250"/>
          </a:xfrm>
          <a:prstGeom prst="rect">
            <a:avLst/>
          </a:prstGeom>
          <a:noFill/>
          <a:ln>
            <a:noFill/>
          </a:ln>
        </p:spPr>
      </p:pic>
      <p:pic>
        <p:nvPicPr>
          <p:cNvPr id="362" name="Google Shape;362;p40"/>
          <p:cNvPicPr preferRelativeResize="0"/>
          <p:nvPr/>
        </p:nvPicPr>
        <p:blipFill rotWithShape="1">
          <a:blip r:embed="rId3">
            <a:alphaModFix/>
          </a:blip>
          <a:srcRect b="0" l="0" r="0" t="0"/>
          <a:stretch/>
        </p:blipFill>
        <p:spPr>
          <a:xfrm>
            <a:off x="4572000" y="1894373"/>
            <a:ext cx="305250" cy="305250"/>
          </a:xfrm>
          <a:prstGeom prst="rect">
            <a:avLst/>
          </a:prstGeom>
          <a:noFill/>
          <a:ln>
            <a:noFill/>
          </a:ln>
        </p:spPr>
      </p:pic>
      <p:grpSp>
        <p:nvGrpSpPr>
          <p:cNvPr id="363" name="Google Shape;363;p40"/>
          <p:cNvGrpSpPr/>
          <p:nvPr/>
        </p:nvGrpSpPr>
        <p:grpSpPr>
          <a:xfrm>
            <a:off x="5468595" y="2726716"/>
            <a:ext cx="2786165" cy="653534"/>
            <a:chOff x="0" y="-66675"/>
            <a:chExt cx="7429774" cy="1742758"/>
          </a:xfrm>
        </p:grpSpPr>
        <p:sp>
          <p:nvSpPr>
            <p:cNvPr id="364" name="Google Shape;364;p40"/>
            <p:cNvSpPr txBox="1"/>
            <p:nvPr/>
          </p:nvSpPr>
          <p:spPr>
            <a:xfrm>
              <a:off x="0" y="-66675"/>
              <a:ext cx="7429774" cy="665163"/>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b="1" i="0" lang="en" sz="1500" u="none" cap="none" strike="noStrike">
                  <a:solidFill>
                    <a:srgbClr val="141414"/>
                  </a:solidFill>
                  <a:latin typeface="Poppins"/>
                  <a:ea typeface="Poppins"/>
                  <a:cs typeface="Poppins"/>
                  <a:sym typeface="Poppins"/>
                </a:rPr>
                <a:t>Random Forest</a:t>
              </a:r>
              <a:endParaRPr sz="700"/>
            </a:p>
          </p:txBody>
        </p:sp>
        <p:sp>
          <p:nvSpPr>
            <p:cNvPr id="365" name="Google Shape;365;p40"/>
            <p:cNvSpPr txBox="1"/>
            <p:nvPr/>
          </p:nvSpPr>
          <p:spPr>
            <a:xfrm>
              <a:off x="0" y="668338"/>
              <a:ext cx="7429774" cy="1007745"/>
            </a:xfrm>
            <a:prstGeom prst="rect">
              <a:avLst/>
            </a:prstGeom>
            <a:noFill/>
            <a:ln>
              <a:noFill/>
            </a:ln>
          </p:spPr>
          <p:txBody>
            <a:bodyPr anchorCtr="0" anchor="t" bIns="0" lIns="0" spcFirstLastPara="1" rIns="0" wrap="square" tIns="0">
              <a:noAutofit/>
            </a:bodyPr>
            <a:lstStyle/>
            <a:p>
              <a:pPr indent="0" lvl="0" marL="0" marR="0" rtl="0" algn="l">
                <a:lnSpc>
                  <a:spcPct val="149952"/>
                </a:lnSpc>
                <a:spcBef>
                  <a:spcPts val="0"/>
                </a:spcBef>
                <a:spcAft>
                  <a:spcPts val="0"/>
                </a:spcAft>
                <a:buNone/>
              </a:pPr>
              <a:r>
                <a:rPr b="0" i="0" lang="en" sz="1100" u="none" cap="none" strike="noStrike">
                  <a:solidFill>
                    <a:srgbClr val="141414"/>
                  </a:solidFill>
                  <a:latin typeface="Poppins Light"/>
                  <a:ea typeface="Poppins Light"/>
                  <a:cs typeface="Poppins Light"/>
                  <a:sym typeface="Poppins Light"/>
                </a:rPr>
                <a:t>Accuracy: 83.52%:</a:t>
              </a:r>
              <a:endParaRPr sz="700"/>
            </a:p>
          </p:txBody>
        </p:sp>
      </p:grpSp>
      <p:grpSp>
        <p:nvGrpSpPr>
          <p:cNvPr id="366" name="Google Shape;366;p40"/>
          <p:cNvGrpSpPr/>
          <p:nvPr/>
        </p:nvGrpSpPr>
        <p:grpSpPr>
          <a:xfrm>
            <a:off x="5468595" y="3745703"/>
            <a:ext cx="2786165" cy="653534"/>
            <a:chOff x="0" y="-66675"/>
            <a:chExt cx="7429774" cy="1742758"/>
          </a:xfrm>
        </p:grpSpPr>
        <p:sp>
          <p:nvSpPr>
            <p:cNvPr id="367" name="Google Shape;367;p40"/>
            <p:cNvSpPr txBox="1"/>
            <p:nvPr/>
          </p:nvSpPr>
          <p:spPr>
            <a:xfrm>
              <a:off x="0" y="-66675"/>
              <a:ext cx="7429774" cy="665163"/>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b="1" i="0" lang="en" sz="1500" u="none" cap="none" strike="noStrike">
                  <a:solidFill>
                    <a:srgbClr val="141414"/>
                  </a:solidFill>
                  <a:latin typeface="Poppins"/>
                  <a:ea typeface="Poppins"/>
                  <a:cs typeface="Poppins"/>
                  <a:sym typeface="Poppins"/>
                </a:rPr>
                <a:t>SVM</a:t>
              </a:r>
              <a:endParaRPr sz="700"/>
            </a:p>
          </p:txBody>
        </p:sp>
        <p:sp>
          <p:nvSpPr>
            <p:cNvPr id="368" name="Google Shape;368;p40"/>
            <p:cNvSpPr txBox="1"/>
            <p:nvPr/>
          </p:nvSpPr>
          <p:spPr>
            <a:xfrm>
              <a:off x="0" y="668338"/>
              <a:ext cx="7429774" cy="1007745"/>
            </a:xfrm>
            <a:prstGeom prst="rect">
              <a:avLst/>
            </a:prstGeom>
            <a:noFill/>
            <a:ln>
              <a:noFill/>
            </a:ln>
          </p:spPr>
          <p:txBody>
            <a:bodyPr anchorCtr="0" anchor="t" bIns="0" lIns="0" spcFirstLastPara="1" rIns="0" wrap="square" tIns="0">
              <a:noAutofit/>
            </a:bodyPr>
            <a:lstStyle/>
            <a:p>
              <a:pPr indent="0" lvl="0" marL="0" marR="0" rtl="0" algn="l">
                <a:lnSpc>
                  <a:spcPct val="149952"/>
                </a:lnSpc>
                <a:spcBef>
                  <a:spcPts val="0"/>
                </a:spcBef>
                <a:spcAft>
                  <a:spcPts val="0"/>
                </a:spcAft>
                <a:buNone/>
              </a:pPr>
              <a:r>
                <a:rPr b="0" i="0" lang="en" sz="1100" u="none" cap="none" strike="noStrike">
                  <a:solidFill>
                    <a:srgbClr val="141414"/>
                  </a:solidFill>
                  <a:latin typeface="Poppins Light"/>
                  <a:ea typeface="Poppins Light"/>
                  <a:cs typeface="Poppins Light"/>
                  <a:sym typeface="Poppins Light"/>
                </a:rPr>
                <a:t>Accuracy: 82.42% (only one </a:t>
              </a:r>
              <a:r>
                <a:rPr lang="en" sz="1100">
                  <a:solidFill>
                    <a:srgbClr val="141414"/>
                  </a:solidFill>
                  <a:latin typeface="Poppins Light"/>
                  <a:ea typeface="Poppins Light"/>
                  <a:cs typeface="Poppins Light"/>
                  <a:sym typeface="Poppins Light"/>
                </a:rPr>
                <a:t>less correct prediction compared to random forest)</a:t>
              </a:r>
              <a:endParaRPr sz="700"/>
            </a:p>
          </p:txBody>
        </p:sp>
      </p:grpSp>
      <p:pic>
        <p:nvPicPr>
          <p:cNvPr id="369" name="Google Shape;369;p40"/>
          <p:cNvPicPr preferRelativeResize="0"/>
          <p:nvPr/>
        </p:nvPicPr>
        <p:blipFill rotWithShape="1">
          <a:blip r:embed="rId3">
            <a:alphaModFix/>
          </a:blip>
          <a:srcRect b="0" l="0" r="0" t="0"/>
          <a:stretch/>
        </p:blipFill>
        <p:spPr>
          <a:xfrm>
            <a:off x="4572000" y="2913360"/>
            <a:ext cx="305250" cy="305250"/>
          </a:xfrm>
          <a:prstGeom prst="rect">
            <a:avLst/>
          </a:prstGeom>
          <a:noFill/>
          <a:ln>
            <a:noFill/>
          </a:ln>
        </p:spPr>
      </p:pic>
      <p:pic>
        <p:nvPicPr>
          <p:cNvPr id="370" name="Google Shape;370;p40"/>
          <p:cNvPicPr preferRelativeResize="0"/>
          <p:nvPr/>
        </p:nvPicPr>
        <p:blipFill rotWithShape="1">
          <a:blip r:embed="rId3">
            <a:alphaModFix/>
          </a:blip>
          <a:srcRect b="0" l="0" r="0" t="0"/>
          <a:stretch/>
        </p:blipFill>
        <p:spPr>
          <a:xfrm>
            <a:off x="4572000" y="3932346"/>
            <a:ext cx="305250" cy="305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CFC"/>
        </a:solidFill>
      </p:bgPr>
    </p:bg>
    <p:spTree>
      <p:nvGrpSpPr>
        <p:cNvPr id="374" name="Shape 374"/>
        <p:cNvGrpSpPr/>
        <p:nvPr/>
      </p:nvGrpSpPr>
      <p:grpSpPr>
        <a:xfrm>
          <a:off x="0" y="0"/>
          <a:ext cx="0" cy="0"/>
          <a:chOff x="0" y="0"/>
          <a:chExt cx="0" cy="0"/>
        </a:xfrm>
      </p:grpSpPr>
      <p:grpSp>
        <p:nvGrpSpPr>
          <p:cNvPr id="375" name="Google Shape;375;p41"/>
          <p:cNvGrpSpPr/>
          <p:nvPr/>
        </p:nvGrpSpPr>
        <p:grpSpPr>
          <a:xfrm>
            <a:off x="200783" y="0"/>
            <a:ext cx="71356" cy="5143500"/>
            <a:chOff x="0" y="0"/>
            <a:chExt cx="190282" cy="13716000"/>
          </a:xfrm>
        </p:grpSpPr>
        <p:sp>
          <p:nvSpPr>
            <p:cNvPr id="376" name="Google Shape;376;p41"/>
            <p:cNvSpPr/>
            <p:nvPr/>
          </p:nvSpPr>
          <p:spPr>
            <a:xfrm>
              <a:off x="88791" y="0"/>
              <a:ext cx="12700" cy="13716000"/>
            </a:xfrm>
            <a:prstGeom prst="rect">
              <a:avLst/>
            </a:prstGeom>
            <a:solidFill>
              <a:srgbClr val="14141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7" name="Google Shape;377;p41"/>
            <p:cNvSpPr/>
            <p:nvPr/>
          </p:nvSpPr>
          <p:spPr>
            <a:xfrm>
              <a:off x="0" y="5820971"/>
              <a:ext cx="190282" cy="2074059"/>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78" name="Google Shape;378;p41"/>
          <p:cNvGrpSpPr/>
          <p:nvPr/>
        </p:nvGrpSpPr>
        <p:grpSpPr>
          <a:xfrm>
            <a:off x="1383864" y="1170401"/>
            <a:ext cx="6677225" cy="1153433"/>
            <a:chOff x="0" y="0"/>
            <a:chExt cx="17805933" cy="3075821"/>
          </a:xfrm>
        </p:grpSpPr>
        <p:sp>
          <p:nvSpPr>
            <p:cNvPr id="379" name="Google Shape;379;p41"/>
            <p:cNvSpPr txBox="1"/>
            <p:nvPr/>
          </p:nvSpPr>
          <p:spPr>
            <a:xfrm>
              <a:off x="12703" y="0"/>
              <a:ext cx="17780528" cy="1457325"/>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rPr b="1" i="0" lang="en" sz="3600" u="none" cap="none" strike="noStrike">
                  <a:solidFill>
                    <a:srgbClr val="141414"/>
                  </a:solidFill>
                  <a:latin typeface="Poppins"/>
                  <a:ea typeface="Poppins"/>
                  <a:cs typeface="Poppins"/>
                  <a:sym typeface="Poppins"/>
                </a:rPr>
                <a:t>Heart Disease </a:t>
              </a:r>
              <a:r>
                <a:rPr b="1" i="0" lang="en" sz="3600" u="none" cap="none" strike="noStrike">
                  <a:solidFill>
                    <a:srgbClr val="DD211D"/>
                  </a:solidFill>
                  <a:latin typeface="Poppins"/>
                  <a:ea typeface="Poppins"/>
                  <a:cs typeface="Poppins"/>
                  <a:sym typeface="Poppins"/>
                </a:rPr>
                <a:t>Risk</a:t>
              </a:r>
              <a:endParaRPr sz="700"/>
            </a:p>
          </p:txBody>
        </p:sp>
        <p:sp>
          <p:nvSpPr>
            <p:cNvPr id="380" name="Google Shape;380;p41"/>
            <p:cNvSpPr txBox="1"/>
            <p:nvPr/>
          </p:nvSpPr>
          <p:spPr>
            <a:xfrm>
              <a:off x="0" y="1710571"/>
              <a:ext cx="17805933" cy="136525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None/>
              </a:pPr>
              <a:r>
                <a:rPr b="1" i="0" lang="en" sz="1500" u="none" cap="none" strike="noStrike">
                  <a:solidFill>
                    <a:srgbClr val="141414"/>
                  </a:solidFill>
                  <a:latin typeface="Poppins"/>
                  <a:ea typeface="Poppins"/>
                  <a:cs typeface="Poppins"/>
                  <a:sym typeface="Poppins"/>
                </a:rPr>
                <a:t>People with higher risk of getting heart disease have the following qualities</a:t>
              </a:r>
              <a:endParaRPr sz="700"/>
            </a:p>
          </p:txBody>
        </p:sp>
      </p:grpSp>
      <p:pic>
        <p:nvPicPr>
          <p:cNvPr id="381" name="Google Shape;381;p41"/>
          <p:cNvPicPr preferRelativeResize="0"/>
          <p:nvPr/>
        </p:nvPicPr>
        <p:blipFill rotWithShape="1">
          <a:blip r:embed="rId3">
            <a:alphaModFix/>
          </a:blip>
          <a:srcRect b="0" l="0" r="0" t="0"/>
          <a:stretch/>
        </p:blipFill>
        <p:spPr>
          <a:xfrm>
            <a:off x="1945714" y="3010453"/>
            <a:ext cx="305250" cy="305250"/>
          </a:xfrm>
          <a:prstGeom prst="rect">
            <a:avLst/>
          </a:prstGeom>
          <a:noFill/>
          <a:ln>
            <a:noFill/>
          </a:ln>
        </p:spPr>
      </p:pic>
      <p:pic>
        <p:nvPicPr>
          <p:cNvPr id="382" name="Google Shape;382;p41"/>
          <p:cNvPicPr preferRelativeResize="0"/>
          <p:nvPr/>
        </p:nvPicPr>
        <p:blipFill rotWithShape="1">
          <a:blip r:embed="rId3">
            <a:alphaModFix/>
          </a:blip>
          <a:srcRect b="0" l="0" r="0" t="0"/>
          <a:stretch/>
        </p:blipFill>
        <p:spPr>
          <a:xfrm>
            <a:off x="3695139" y="3010453"/>
            <a:ext cx="305250" cy="305250"/>
          </a:xfrm>
          <a:prstGeom prst="rect">
            <a:avLst/>
          </a:prstGeom>
          <a:noFill/>
          <a:ln>
            <a:noFill/>
          </a:ln>
        </p:spPr>
      </p:pic>
      <p:pic>
        <p:nvPicPr>
          <p:cNvPr id="383" name="Google Shape;383;p41"/>
          <p:cNvPicPr preferRelativeResize="0"/>
          <p:nvPr/>
        </p:nvPicPr>
        <p:blipFill rotWithShape="1">
          <a:blip r:embed="rId3">
            <a:alphaModFix/>
          </a:blip>
          <a:srcRect b="0" l="0" r="0" t="0"/>
          <a:stretch/>
        </p:blipFill>
        <p:spPr>
          <a:xfrm>
            <a:off x="5444564" y="3010453"/>
            <a:ext cx="305250" cy="305250"/>
          </a:xfrm>
          <a:prstGeom prst="rect">
            <a:avLst/>
          </a:prstGeom>
          <a:noFill/>
          <a:ln>
            <a:noFill/>
          </a:ln>
        </p:spPr>
      </p:pic>
      <p:pic>
        <p:nvPicPr>
          <p:cNvPr id="384" name="Google Shape;384;p41"/>
          <p:cNvPicPr preferRelativeResize="0"/>
          <p:nvPr/>
        </p:nvPicPr>
        <p:blipFill rotWithShape="1">
          <a:blip r:embed="rId3">
            <a:alphaModFix/>
          </a:blip>
          <a:srcRect b="0" l="0" r="0" t="0"/>
          <a:stretch/>
        </p:blipFill>
        <p:spPr>
          <a:xfrm>
            <a:off x="7193989" y="3010453"/>
            <a:ext cx="305250" cy="305250"/>
          </a:xfrm>
          <a:prstGeom prst="rect">
            <a:avLst/>
          </a:prstGeom>
          <a:noFill/>
          <a:ln>
            <a:noFill/>
          </a:ln>
        </p:spPr>
      </p:pic>
      <p:sp>
        <p:nvSpPr>
          <p:cNvPr id="385" name="Google Shape;385;p41"/>
          <p:cNvSpPr txBox="1"/>
          <p:nvPr/>
        </p:nvSpPr>
        <p:spPr>
          <a:xfrm>
            <a:off x="3133289" y="3530067"/>
            <a:ext cx="1428950" cy="212646"/>
          </a:xfrm>
          <a:prstGeom prst="rect">
            <a:avLst/>
          </a:prstGeom>
          <a:noFill/>
          <a:ln>
            <a:noFill/>
          </a:ln>
        </p:spPr>
        <p:txBody>
          <a:bodyPr anchorCtr="0" anchor="t" bIns="0" lIns="0" spcFirstLastPara="1" rIns="0" wrap="square" tIns="0">
            <a:noAutofit/>
          </a:bodyPr>
          <a:lstStyle/>
          <a:p>
            <a:pPr indent="0" lvl="0" marL="0" marR="0" rtl="0" algn="ctr">
              <a:lnSpc>
                <a:spcPct val="150020"/>
              </a:lnSpc>
              <a:spcBef>
                <a:spcPts val="0"/>
              </a:spcBef>
              <a:spcAft>
                <a:spcPts val="0"/>
              </a:spcAft>
              <a:buNone/>
            </a:pPr>
            <a:r>
              <a:rPr lang="en" sz="1200">
                <a:solidFill>
                  <a:srgbClr val="141414"/>
                </a:solidFill>
                <a:latin typeface="Poppins Light"/>
                <a:ea typeface="Poppins Light"/>
                <a:cs typeface="Poppins Light"/>
                <a:sym typeface="Poppins Light"/>
              </a:rPr>
              <a:t>Age: 50s -60s</a:t>
            </a:r>
            <a:endParaRPr sz="700"/>
          </a:p>
        </p:txBody>
      </p:sp>
      <p:sp>
        <p:nvSpPr>
          <p:cNvPr id="386" name="Google Shape;386;p41"/>
          <p:cNvSpPr txBox="1"/>
          <p:nvPr/>
        </p:nvSpPr>
        <p:spPr>
          <a:xfrm>
            <a:off x="1383864" y="3530067"/>
            <a:ext cx="1428950" cy="212646"/>
          </a:xfrm>
          <a:prstGeom prst="rect">
            <a:avLst/>
          </a:prstGeom>
          <a:noFill/>
          <a:ln>
            <a:noFill/>
          </a:ln>
        </p:spPr>
        <p:txBody>
          <a:bodyPr anchorCtr="0" anchor="t" bIns="0" lIns="0" spcFirstLastPara="1" rIns="0" wrap="square" tIns="0">
            <a:noAutofit/>
          </a:bodyPr>
          <a:lstStyle/>
          <a:p>
            <a:pPr indent="0" lvl="0" marL="0" marR="0" rtl="0" algn="ctr">
              <a:lnSpc>
                <a:spcPct val="150020"/>
              </a:lnSpc>
              <a:spcBef>
                <a:spcPts val="0"/>
              </a:spcBef>
              <a:spcAft>
                <a:spcPts val="0"/>
              </a:spcAft>
              <a:buNone/>
            </a:pPr>
            <a:r>
              <a:rPr lang="en" sz="1200">
                <a:solidFill>
                  <a:srgbClr val="141414"/>
                </a:solidFill>
                <a:latin typeface="Poppins Light"/>
                <a:ea typeface="Poppins Light"/>
                <a:cs typeface="Poppins Light"/>
                <a:sym typeface="Poppins Light"/>
              </a:rPr>
              <a:t>Males</a:t>
            </a:r>
            <a:endParaRPr sz="700"/>
          </a:p>
        </p:txBody>
      </p:sp>
      <p:sp>
        <p:nvSpPr>
          <p:cNvPr id="387" name="Google Shape;387;p41"/>
          <p:cNvSpPr txBox="1"/>
          <p:nvPr/>
        </p:nvSpPr>
        <p:spPr>
          <a:xfrm>
            <a:off x="4882714" y="3530067"/>
            <a:ext cx="1428950" cy="212646"/>
          </a:xfrm>
          <a:prstGeom prst="rect">
            <a:avLst/>
          </a:prstGeom>
          <a:noFill/>
          <a:ln>
            <a:noFill/>
          </a:ln>
        </p:spPr>
        <p:txBody>
          <a:bodyPr anchorCtr="0" anchor="t" bIns="0" lIns="0" spcFirstLastPara="1" rIns="0" wrap="square" tIns="0">
            <a:noAutofit/>
          </a:bodyPr>
          <a:lstStyle/>
          <a:p>
            <a:pPr indent="0" lvl="0" marL="0" marR="0" rtl="0" algn="ctr">
              <a:lnSpc>
                <a:spcPct val="150020"/>
              </a:lnSpc>
              <a:spcBef>
                <a:spcPts val="0"/>
              </a:spcBef>
              <a:spcAft>
                <a:spcPts val="0"/>
              </a:spcAft>
              <a:buNone/>
            </a:pPr>
            <a:r>
              <a:rPr lang="en" sz="1200">
                <a:solidFill>
                  <a:srgbClr val="141414"/>
                </a:solidFill>
                <a:latin typeface="Poppins Light"/>
                <a:ea typeface="Poppins Light"/>
                <a:cs typeface="Poppins Light"/>
                <a:sym typeface="Poppins Light"/>
              </a:rPr>
              <a:t>Typical Angina</a:t>
            </a:r>
            <a:endParaRPr sz="700"/>
          </a:p>
        </p:txBody>
      </p:sp>
      <p:sp>
        <p:nvSpPr>
          <p:cNvPr id="388" name="Google Shape;388;p41"/>
          <p:cNvSpPr txBox="1"/>
          <p:nvPr/>
        </p:nvSpPr>
        <p:spPr>
          <a:xfrm>
            <a:off x="6632139" y="3530067"/>
            <a:ext cx="1428950" cy="212646"/>
          </a:xfrm>
          <a:prstGeom prst="rect">
            <a:avLst/>
          </a:prstGeom>
          <a:noFill/>
          <a:ln>
            <a:noFill/>
          </a:ln>
        </p:spPr>
        <p:txBody>
          <a:bodyPr anchorCtr="0" anchor="t" bIns="0" lIns="0" spcFirstLastPara="1" rIns="0" wrap="square" tIns="0">
            <a:noAutofit/>
          </a:bodyPr>
          <a:lstStyle/>
          <a:p>
            <a:pPr indent="0" lvl="0" marL="0" marR="0" rtl="0" algn="ctr">
              <a:lnSpc>
                <a:spcPct val="150020"/>
              </a:lnSpc>
              <a:spcBef>
                <a:spcPts val="0"/>
              </a:spcBef>
              <a:spcAft>
                <a:spcPts val="0"/>
              </a:spcAft>
              <a:buNone/>
            </a:pPr>
            <a:r>
              <a:rPr lang="en" sz="1200">
                <a:solidFill>
                  <a:srgbClr val="141414"/>
                </a:solidFill>
                <a:latin typeface="Poppins Light"/>
                <a:ea typeface="Poppins Light"/>
                <a:cs typeface="Poppins Light"/>
                <a:sym typeface="Poppins Light"/>
              </a:rPr>
              <a:t>Diabetes</a:t>
            </a:r>
            <a:endParaRPr sz="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211D"/>
        </a:solidFill>
      </p:bgPr>
    </p:bg>
    <p:spTree>
      <p:nvGrpSpPr>
        <p:cNvPr id="392" name="Shape 392"/>
        <p:cNvGrpSpPr/>
        <p:nvPr/>
      </p:nvGrpSpPr>
      <p:grpSpPr>
        <a:xfrm>
          <a:off x="0" y="0"/>
          <a:ext cx="0" cy="0"/>
          <a:chOff x="0" y="0"/>
          <a:chExt cx="0" cy="0"/>
        </a:xfrm>
      </p:grpSpPr>
      <p:pic>
        <p:nvPicPr>
          <p:cNvPr id="393" name="Google Shape;393;p42"/>
          <p:cNvPicPr preferRelativeResize="0"/>
          <p:nvPr/>
        </p:nvPicPr>
        <p:blipFill rotWithShape="1">
          <a:blip r:embed="rId3">
            <a:alphaModFix/>
          </a:blip>
          <a:srcRect b="0" l="29810" r="29810" t="0"/>
          <a:stretch/>
        </p:blipFill>
        <p:spPr>
          <a:xfrm>
            <a:off x="5351325" y="0"/>
            <a:ext cx="2053819" cy="3390900"/>
          </a:xfrm>
          <a:prstGeom prst="rect">
            <a:avLst/>
          </a:prstGeom>
          <a:noFill/>
          <a:ln>
            <a:noFill/>
          </a:ln>
        </p:spPr>
      </p:pic>
      <p:pic>
        <p:nvPicPr>
          <p:cNvPr id="394" name="Google Shape;394;p42"/>
          <p:cNvPicPr preferRelativeResize="0"/>
          <p:nvPr/>
        </p:nvPicPr>
        <p:blipFill rotWithShape="1">
          <a:blip r:embed="rId4">
            <a:alphaModFix/>
          </a:blip>
          <a:srcRect b="11795" l="0" r="0" t="11795"/>
          <a:stretch/>
        </p:blipFill>
        <p:spPr>
          <a:xfrm>
            <a:off x="2817675" y="3486150"/>
            <a:ext cx="4587469" cy="1752600"/>
          </a:xfrm>
          <a:prstGeom prst="rect">
            <a:avLst/>
          </a:prstGeom>
          <a:noFill/>
          <a:ln>
            <a:noFill/>
          </a:ln>
        </p:spPr>
      </p:pic>
      <p:pic>
        <p:nvPicPr>
          <p:cNvPr id="395" name="Google Shape;395;p42"/>
          <p:cNvPicPr preferRelativeResize="0"/>
          <p:nvPr/>
        </p:nvPicPr>
        <p:blipFill rotWithShape="1">
          <a:blip r:embed="rId5">
            <a:alphaModFix/>
          </a:blip>
          <a:srcRect b="0" l="6915" r="6914" t="0"/>
          <a:stretch/>
        </p:blipFill>
        <p:spPr>
          <a:xfrm>
            <a:off x="447675" y="3486150"/>
            <a:ext cx="2274750" cy="1762125"/>
          </a:xfrm>
          <a:prstGeom prst="rect">
            <a:avLst/>
          </a:prstGeom>
          <a:noFill/>
          <a:ln>
            <a:noFill/>
          </a:ln>
        </p:spPr>
      </p:pic>
      <p:pic>
        <p:nvPicPr>
          <p:cNvPr id="396" name="Google Shape;396;p42"/>
          <p:cNvPicPr preferRelativeResize="0"/>
          <p:nvPr/>
        </p:nvPicPr>
        <p:blipFill rotWithShape="1">
          <a:blip r:embed="rId6">
            <a:alphaModFix/>
          </a:blip>
          <a:srcRect b="0" l="26647" r="26646" t="0"/>
          <a:stretch/>
        </p:blipFill>
        <p:spPr>
          <a:xfrm>
            <a:off x="7500395" y="-85725"/>
            <a:ext cx="1739494" cy="2486025"/>
          </a:xfrm>
          <a:prstGeom prst="rect">
            <a:avLst/>
          </a:prstGeom>
          <a:noFill/>
          <a:ln>
            <a:noFill/>
          </a:ln>
        </p:spPr>
      </p:pic>
      <p:pic>
        <p:nvPicPr>
          <p:cNvPr id="397" name="Google Shape;397;p42"/>
          <p:cNvPicPr preferRelativeResize="0"/>
          <p:nvPr/>
        </p:nvPicPr>
        <p:blipFill rotWithShape="1">
          <a:blip r:embed="rId7">
            <a:alphaModFix/>
          </a:blip>
          <a:srcRect b="0" l="28624" r="28623" t="0"/>
          <a:stretch/>
        </p:blipFill>
        <p:spPr>
          <a:xfrm>
            <a:off x="7500395" y="2495550"/>
            <a:ext cx="1758544" cy="2743200"/>
          </a:xfrm>
          <a:prstGeom prst="rect">
            <a:avLst/>
          </a:prstGeom>
          <a:noFill/>
          <a:ln>
            <a:noFill/>
          </a:ln>
        </p:spPr>
      </p:pic>
      <p:sp>
        <p:nvSpPr>
          <p:cNvPr id="398" name="Google Shape;398;p42"/>
          <p:cNvSpPr/>
          <p:nvPr/>
        </p:nvSpPr>
        <p:spPr>
          <a:xfrm>
            <a:off x="0" y="0"/>
            <a:ext cx="514350" cy="5143500"/>
          </a:xfrm>
          <a:prstGeom prst="rect">
            <a:avLst/>
          </a:prstGeom>
          <a:solidFill>
            <a:srgbClr val="FDFCF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99" name="Google Shape;399;p42"/>
          <p:cNvGrpSpPr/>
          <p:nvPr/>
        </p:nvGrpSpPr>
        <p:grpSpPr>
          <a:xfrm>
            <a:off x="200783" y="0"/>
            <a:ext cx="71356" cy="5143500"/>
            <a:chOff x="0" y="0"/>
            <a:chExt cx="190282" cy="13716000"/>
          </a:xfrm>
        </p:grpSpPr>
        <p:sp>
          <p:nvSpPr>
            <p:cNvPr id="400" name="Google Shape;400;p42"/>
            <p:cNvSpPr/>
            <p:nvPr/>
          </p:nvSpPr>
          <p:spPr>
            <a:xfrm>
              <a:off x="88791" y="0"/>
              <a:ext cx="12700" cy="13716000"/>
            </a:xfrm>
            <a:prstGeom prst="rect">
              <a:avLst/>
            </a:prstGeom>
            <a:solidFill>
              <a:srgbClr val="14141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1" name="Google Shape;401;p42"/>
            <p:cNvSpPr/>
            <p:nvPr/>
          </p:nvSpPr>
          <p:spPr>
            <a:xfrm>
              <a:off x="0" y="5820971"/>
              <a:ext cx="190282" cy="2074059"/>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402" name="Google Shape;402;p42"/>
          <p:cNvSpPr txBox="1"/>
          <p:nvPr/>
        </p:nvSpPr>
        <p:spPr>
          <a:xfrm>
            <a:off x="756285" y="1474722"/>
            <a:ext cx="4278732" cy="744364"/>
          </a:xfrm>
          <a:prstGeom prst="rect">
            <a:avLst/>
          </a:prstGeom>
          <a:noFill/>
          <a:ln>
            <a:noFill/>
          </a:ln>
        </p:spPr>
        <p:txBody>
          <a:bodyPr anchorCtr="0" anchor="t" bIns="0" lIns="0" spcFirstLastPara="1" rIns="0" wrap="square" tIns="0">
            <a:noAutofit/>
          </a:bodyPr>
          <a:lstStyle/>
          <a:p>
            <a:pPr indent="0" lvl="0" marL="0" marR="0" rtl="0" algn="ctr">
              <a:lnSpc>
                <a:spcPct val="120008"/>
              </a:lnSpc>
              <a:spcBef>
                <a:spcPts val="0"/>
              </a:spcBef>
              <a:spcAft>
                <a:spcPts val="0"/>
              </a:spcAft>
              <a:buNone/>
            </a:pPr>
            <a:r>
              <a:rPr b="1" i="0" lang="en" sz="4900" u="none" cap="none" strike="noStrike">
                <a:solidFill>
                  <a:srgbClr val="FDFCFC"/>
                </a:solidFill>
                <a:latin typeface="Poppins"/>
                <a:ea typeface="Poppins"/>
                <a:cs typeface="Poppins"/>
                <a:sym typeface="Poppins"/>
              </a:rPr>
              <a:t>Questions?</a:t>
            </a:r>
            <a:endParaRPr sz="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graphicFrame>
        <p:nvGraphicFramePr>
          <p:cNvPr id="407" name="Google Shape;407;p43"/>
          <p:cNvGraphicFramePr/>
          <p:nvPr/>
        </p:nvGraphicFramePr>
        <p:xfrm>
          <a:off x="1003463" y="114245"/>
          <a:ext cx="3000000" cy="3000000"/>
        </p:xfrm>
        <a:graphic>
          <a:graphicData uri="http://schemas.openxmlformats.org/drawingml/2006/table">
            <a:tbl>
              <a:tblPr>
                <a:noFill/>
                <a:tableStyleId>{6F6E24CA-D99F-4B11-A334-510358BC2297}</a:tableStyleId>
              </a:tblPr>
              <a:tblGrid>
                <a:gridCol w="1424850"/>
                <a:gridCol w="1853200"/>
                <a:gridCol w="1524400"/>
                <a:gridCol w="2334625"/>
              </a:tblGrid>
              <a:tr h="704350">
                <a:tc gridSpan="4">
                  <a:txBody>
                    <a:bodyPr/>
                    <a:lstStyle/>
                    <a:p>
                      <a:pPr indent="0" lvl="0" marL="0" rtl="0" algn="r">
                        <a:lnSpc>
                          <a:spcPct val="110000"/>
                        </a:lnSpc>
                        <a:spcBef>
                          <a:spcPts val="0"/>
                        </a:spcBef>
                        <a:spcAft>
                          <a:spcPts val="0"/>
                        </a:spcAft>
                        <a:buClr>
                          <a:schemeClr val="dk1"/>
                        </a:buClr>
                        <a:buFont typeface="Arial"/>
                        <a:buNone/>
                      </a:pPr>
                      <a:r>
                        <a:rPr b="1" lang="en" sz="3100">
                          <a:solidFill>
                            <a:srgbClr val="BD2640"/>
                          </a:solidFill>
                          <a:latin typeface="Montserrat"/>
                          <a:ea typeface="Montserrat"/>
                          <a:cs typeface="Montserrat"/>
                          <a:sym typeface="Montserrat"/>
                        </a:rPr>
                        <a:t>Data Dictionary</a:t>
                      </a:r>
                      <a:endParaRPr b="1" sz="200"/>
                    </a:p>
                  </a:txBody>
                  <a:tcPr marT="91425" marB="91425" marR="91425" marL="91425">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hMerge="1"/>
                <a:tc hMerge="1"/>
                <a:tc hMerge="1"/>
              </a:tr>
              <a:tr h="255625">
                <a:tc>
                  <a:txBody>
                    <a:bodyPr/>
                    <a:lstStyle/>
                    <a:p>
                      <a:pPr indent="0" lvl="0" marL="0" rtl="0" algn="ctr">
                        <a:spcBef>
                          <a:spcPts val="0"/>
                        </a:spcBef>
                        <a:spcAft>
                          <a:spcPts val="0"/>
                        </a:spcAft>
                        <a:buNone/>
                      </a:pPr>
                      <a:r>
                        <a:rPr b="1" lang="en" sz="800"/>
                        <a:t>Category</a:t>
                      </a:r>
                      <a:endParaRPr b="1"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b="1" lang="en" sz="800"/>
                        <a:t>Name</a:t>
                      </a:r>
                      <a:endParaRPr b="1"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b="1" lang="en" sz="800"/>
                        <a:t>Type</a:t>
                      </a:r>
                      <a:endParaRPr b="1"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b="1" lang="en" sz="800"/>
                        <a:t>Description</a:t>
                      </a:r>
                      <a:endParaRPr b="1"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r>
              <a:tr h="392175">
                <a:tc rowSpan="2">
                  <a:txBody>
                    <a:bodyPr/>
                    <a:lstStyle/>
                    <a:p>
                      <a:pPr indent="0" lvl="0" marL="0" rtl="0" algn="ctr">
                        <a:spcBef>
                          <a:spcPts val="0"/>
                        </a:spcBef>
                        <a:spcAft>
                          <a:spcPts val="0"/>
                        </a:spcAft>
                        <a:buNone/>
                      </a:pPr>
                      <a:r>
                        <a:rPr lang="en" sz="800"/>
                        <a:t> </a:t>
                      </a:r>
                      <a:r>
                        <a:rPr lang="en" sz="800"/>
                        <a:t>Patient Demographic</a:t>
                      </a:r>
                      <a:endParaRPr sz="800"/>
                    </a:p>
                  </a:txBody>
                  <a:tcPr marT="91425" marB="0" marR="0" marL="0" anchor="ctr">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Age</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Continuous</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Patient’s age; Population ranges from 29 to 77 years old</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r>
              <a:tr h="258125">
                <a:tc vMerge="1"/>
                <a:tc>
                  <a:txBody>
                    <a:bodyPr/>
                    <a:lstStyle/>
                    <a:p>
                      <a:pPr indent="0" lvl="0" marL="0" rtl="0" algn="ctr">
                        <a:spcBef>
                          <a:spcPts val="0"/>
                        </a:spcBef>
                        <a:spcAft>
                          <a:spcPts val="0"/>
                        </a:spcAft>
                        <a:buNone/>
                      </a:pPr>
                      <a:r>
                        <a:rPr lang="en" sz="800"/>
                        <a:t>Sex</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Categorical with 2 levels</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0 = Female; 1 = Male</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r>
              <a:tr h="334725">
                <a:tc rowSpan="11">
                  <a:txBody>
                    <a:bodyPr/>
                    <a:lstStyle/>
                    <a:p>
                      <a:pPr indent="0" lvl="0" marL="0" rtl="0" algn="ctr">
                        <a:spcBef>
                          <a:spcPts val="0"/>
                        </a:spcBef>
                        <a:spcAft>
                          <a:spcPts val="0"/>
                        </a:spcAft>
                        <a:buNone/>
                      </a:pPr>
                      <a:r>
                        <a:rPr lang="en" sz="800"/>
                        <a:t>Patient Vitals</a:t>
                      </a:r>
                      <a:endParaRPr sz="800"/>
                    </a:p>
                  </a:txBody>
                  <a:tcPr marT="91425" marB="0" marR="0" marL="0" anchor="ctr">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Chest Pain (cp)</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Categorical with 4 levels</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0</a:t>
                      </a:r>
                      <a:r>
                        <a:rPr lang="en" sz="800"/>
                        <a:t>: Typical angina, 1: Atypical angina, 2: Non-anginal pain, 3: Asymptomatic</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r>
              <a:tr h="258125">
                <a:tc vMerge="1"/>
                <a:tc>
                  <a:txBody>
                    <a:bodyPr/>
                    <a:lstStyle/>
                    <a:p>
                      <a:pPr indent="0" lvl="0" marL="0" rtl="0" algn="ctr">
                        <a:spcBef>
                          <a:spcPts val="0"/>
                        </a:spcBef>
                        <a:spcAft>
                          <a:spcPts val="0"/>
                        </a:spcAft>
                        <a:buNone/>
                      </a:pPr>
                      <a:r>
                        <a:rPr lang="en" sz="800"/>
                        <a:t>Resting Blood Pressure (trestbps)</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Continuous</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In mmHg upon hospital admission</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r>
              <a:tr h="258125">
                <a:tc vMerge="1"/>
                <a:tc>
                  <a:txBody>
                    <a:bodyPr/>
                    <a:lstStyle/>
                    <a:p>
                      <a:pPr indent="0" lvl="0" marL="0" rtl="0" algn="ctr">
                        <a:spcBef>
                          <a:spcPts val="0"/>
                        </a:spcBef>
                        <a:spcAft>
                          <a:spcPts val="0"/>
                        </a:spcAft>
                        <a:buNone/>
                      </a:pPr>
                      <a:r>
                        <a:rPr lang="en" sz="800"/>
                        <a:t>Cholesterol (chol)</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Continuous</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Serum cholesterol in mg/dl</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r>
              <a:tr h="258125">
                <a:tc vMerge="1"/>
                <a:tc>
                  <a:txBody>
                    <a:bodyPr/>
                    <a:lstStyle/>
                    <a:p>
                      <a:pPr indent="0" lvl="0" marL="0" rtl="0" algn="ctr">
                        <a:spcBef>
                          <a:spcPts val="0"/>
                        </a:spcBef>
                        <a:spcAft>
                          <a:spcPts val="0"/>
                        </a:spcAft>
                        <a:buNone/>
                      </a:pPr>
                      <a:r>
                        <a:rPr lang="en" sz="800"/>
                        <a:t>Fasting Blood Sugar (fbs)</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Categorical with 2 levels</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Fasting blood sugar &gt;120 mg/dl (True, False)</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r>
              <a:tr h="334725">
                <a:tc vMerge="1"/>
                <a:tc>
                  <a:txBody>
                    <a:bodyPr/>
                    <a:lstStyle/>
                    <a:p>
                      <a:pPr indent="0" lvl="0" marL="0" rtl="0" algn="ctr">
                        <a:spcBef>
                          <a:spcPts val="0"/>
                        </a:spcBef>
                        <a:spcAft>
                          <a:spcPts val="0"/>
                        </a:spcAft>
                        <a:buNone/>
                      </a:pPr>
                      <a:r>
                        <a:rPr lang="en" sz="800"/>
                        <a:t>Resting Electrocardiographic (restecg)</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Categorical with 3 levels</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Resting electrocardiographic results ( normal 0, Level 1, Level 2)</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r>
              <a:tr h="258125">
                <a:tc vMerge="1"/>
                <a:tc>
                  <a:txBody>
                    <a:bodyPr/>
                    <a:lstStyle/>
                    <a:p>
                      <a:pPr indent="0" lvl="0" marL="0" rtl="0" algn="ctr">
                        <a:spcBef>
                          <a:spcPts val="0"/>
                        </a:spcBef>
                        <a:spcAft>
                          <a:spcPts val="0"/>
                        </a:spcAft>
                        <a:buNone/>
                      </a:pPr>
                      <a:r>
                        <a:rPr lang="en" sz="800"/>
                        <a:t>Maximum Heart Rate Achieved (thalach)</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Continuous</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r>
              <a:tr h="258125">
                <a:tc vMerge="1"/>
                <a:tc>
                  <a:txBody>
                    <a:bodyPr/>
                    <a:lstStyle/>
                    <a:p>
                      <a:pPr indent="0" lvl="0" marL="0" rtl="0" algn="ctr">
                        <a:spcBef>
                          <a:spcPts val="0"/>
                        </a:spcBef>
                        <a:spcAft>
                          <a:spcPts val="0"/>
                        </a:spcAft>
                        <a:buNone/>
                      </a:pPr>
                      <a:r>
                        <a:rPr lang="en" sz="800"/>
                        <a:t>Exercise Induced Angina (exang)</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Categorical with 2 levels</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0 = No, 1 = Yes </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r>
              <a:tr h="258125">
                <a:tc vMerge="1"/>
                <a:tc>
                  <a:txBody>
                    <a:bodyPr/>
                    <a:lstStyle/>
                    <a:p>
                      <a:pPr indent="0" lvl="0" marL="0" rtl="0" algn="ctr">
                        <a:spcBef>
                          <a:spcPts val="0"/>
                        </a:spcBef>
                        <a:spcAft>
                          <a:spcPts val="0"/>
                        </a:spcAft>
                        <a:buNone/>
                      </a:pPr>
                      <a:r>
                        <a:rPr lang="en" sz="800"/>
                        <a:t>Oldpeak</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Continuous</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ST depression caused by exercise</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r>
              <a:tr h="258125">
                <a:tc vMerge="1"/>
                <a:tc>
                  <a:txBody>
                    <a:bodyPr/>
                    <a:lstStyle/>
                    <a:p>
                      <a:pPr indent="0" lvl="0" marL="0" rtl="0" algn="ctr">
                        <a:spcBef>
                          <a:spcPts val="0"/>
                        </a:spcBef>
                        <a:spcAft>
                          <a:spcPts val="0"/>
                        </a:spcAft>
                        <a:buNone/>
                      </a:pPr>
                      <a:r>
                        <a:rPr lang="en" sz="800"/>
                        <a:t>Slope</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Categorical with 3 levels</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Up 0, Down 1, Flat 2</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r>
              <a:tr h="258125">
                <a:tc vMerge="1"/>
                <a:tc>
                  <a:txBody>
                    <a:bodyPr/>
                    <a:lstStyle/>
                    <a:p>
                      <a:pPr indent="0" lvl="0" marL="0" rtl="0" algn="ctr">
                        <a:spcBef>
                          <a:spcPts val="0"/>
                        </a:spcBef>
                        <a:spcAft>
                          <a:spcPts val="0"/>
                        </a:spcAft>
                        <a:buNone/>
                      </a:pPr>
                      <a:r>
                        <a:rPr lang="en" sz="800"/>
                        <a:t>Number of Major Vessels (ca)</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Categorical with 4 levels</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(0-3) colored via </a:t>
                      </a:r>
                      <a:r>
                        <a:rPr lang="en" sz="800"/>
                        <a:t>fluoroscopy</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r>
              <a:tr h="334725">
                <a:tc vMerge="1"/>
                <a:tc>
                  <a:txBody>
                    <a:bodyPr/>
                    <a:lstStyle/>
                    <a:p>
                      <a:pPr indent="0" lvl="0" marL="0" rtl="0" algn="ctr">
                        <a:spcBef>
                          <a:spcPts val="0"/>
                        </a:spcBef>
                        <a:spcAft>
                          <a:spcPts val="0"/>
                        </a:spcAft>
                        <a:buNone/>
                      </a:pPr>
                      <a:r>
                        <a:rPr lang="en" sz="800"/>
                        <a:t>Thallium test (thal)</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Categorical with 3 levels</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Heart status retrieved from Thallium test (0 Normal, 1 Fixed Defect, 2 Reversible defect)</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r>
              <a:tr h="258125">
                <a:tc>
                  <a:txBody>
                    <a:bodyPr/>
                    <a:lstStyle/>
                    <a:p>
                      <a:pPr indent="0" lvl="0" marL="0" rtl="0" algn="ctr">
                        <a:spcBef>
                          <a:spcPts val="0"/>
                        </a:spcBef>
                        <a:spcAft>
                          <a:spcPts val="0"/>
                        </a:spcAft>
                        <a:buNone/>
                      </a:pPr>
                      <a:r>
                        <a:rPr lang="en" sz="800"/>
                        <a:t>Goal</a:t>
                      </a:r>
                      <a:endParaRPr sz="800"/>
                    </a:p>
                  </a:txBody>
                  <a:tcPr marT="91425" marB="0" marR="0" marL="0" anchor="ctr">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Target (heart disease risk)</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Categorical with 2 levels</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c>
                  <a:txBody>
                    <a:bodyPr/>
                    <a:lstStyle/>
                    <a:p>
                      <a:pPr indent="0" lvl="0" marL="0" rtl="0" algn="ctr">
                        <a:spcBef>
                          <a:spcPts val="0"/>
                        </a:spcBef>
                        <a:spcAft>
                          <a:spcPts val="0"/>
                        </a:spcAft>
                        <a:buNone/>
                      </a:pPr>
                      <a:r>
                        <a:rPr lang="en" sz="800"/>
                        <a:t>0: Higher chance, 1: Lower chance</a:t>
                      </a:r>
                      <a:endParaRPr sz="800"/>
                    </a:p>
                  </a:txBody>
                  <a:tcPr marT="91425" marB="0" marR="0" marL="0">
                    <a:lnL cap="flat" cmpd="sng" w="9525">
                      <a:solidFill>
                        <a:srgbClr val="BD2640"/>
                      </a:solidFill>
                      <a:prstDash val="solid"/>
                      <a:round/>
                      <a:headEnd len="sm" w="sm" type="none"/>
                      <a:tailEnd len="sm" w="sm" type="none"/>
                    </a:lnL>
                    <a:lnR cap="flat" cmpd="sng" w="9525">
                      <a:solidFill>
                        <a:srgbClr val="BD2640"/>
                      </a:solidFill>
                      <a:prstDash val="solid"/>
                      <a:round/>
                      <a:headEnd len="sm" w="sm" type="none"/>
                      <a:tailEnd len="sm" w="sm" type="none"/>
                    </a:lnR>
                    <a:lnT cap="flat" cmpd="sng" w="9525">
                      <a:solidFill>
                        <a:srgbClr val="BD2640"/>
                      </a:solidFill>
                      <a:prstDash val="solid"/>
                      <a:round/>
                      <a:headEnd len="sm" w="sm" type="none"/>
                      <a:tailEnd len="sm" w="sm" type="none"/>
                    </a:lnT>
                    <a:lnB cap="flat" cmpd="sng" w="9525">
                      <a:solidFill>
                        <a:srgbClr val="BD2640"/>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CFC"/>
        </a:solidFill>
      </p:bgPr>
    </p:bg>
    <p:spTree>
      <p:nvGrpSpPr>
        <p:cNvPr id="156" name="Shape 156"/>
        <p:cNvGrpSpPr/>
        <p:nvPr/>
      </p:nvGrpSpPr>
      <p:grpSpPr>
        <a:xfrm>
          <a:off x="0" y="0"/>
          <a:ext cx="0" cy="0"/>
          <a:chOff x="0" y="0"/>
          <a:chExt cx="0" cy="0"/>
        </a:xfrm>
      </p:grpSpPr>
      <p:sp>
        <p:nvSpPr>
          <p:cNvPr id="157" name="Google Shape;157;p26"/>
          <p:cNvSpPr txBox="1"/>
          <p:nvPr/>
        </p:nvSpPr>
        <p:spPr>
          <a:xfrm>
            <a:off x="1542517" y="692851"/>
            <a:ext cx="6534504" cy="1092993"/>
          </a:xfrm>
          <a:prstGeom prst="rect">
            <a:avLst/>
          </a:prstGeom>
          <a:noFill/>
          <a:ln>
            <a:noFill/>
          </a:ln>
        </p:spPr>
        <p:txBody>
          <a:bodyPr anchorCtr="0" anchor="t" bIns="0" lIns="0" spcFirstLastPara="1" rIns="0" wrap="square" tIns="0">
            <a:noAutofit/>
          </a:bodyPr>
          <a:lstStyle/>
          <a:p>
            <a:pPr indent="0" lvl="0" marL="0" marR="0" rtl="0" algn="ctr">
              <a:lnSpc>
                <a:spcPct val="120002"/>
              </a:lnSpc>
              <a:spcBef>
                <a:spcPts val="0"/>
              </a:spcBef>
              <a:spcAft>
                <a:spcPts val="0"/>
              </a:spcAft>
              <a:buNone/>
            </a:pPr>
            <a:r>
              <a:rPr b="1" i="0" lang="en" sz="3600" u="none" cap="none" strike="noStrike">
                <a:solidFill>
                  <a:srgbClr val="141414"/>
                </a:solidFill>
                <a:latin typeface="Poppins"/>
                <a:ea typeface="Poppins"/>
                <a:cs typeface="Poppins"/>
                <a:sym typeface="Poppins"/>
              </a:rPr>
              <a:t>Composition of the  </a:t>
            </a:r>
            <a:r>
              <a:rPr b="1" i="0" lang="en" sz="3600" u="none" cap="none" strike="noStrike">
                <a:solidFill>
                  <a:srgbClr val="DD211D"/>
                </a:solidFill>
                <a:latin typeface="Poppins"/>
                <a:ea typeface="Poppins"/>
                <a:cs typeface="Poppins"/>
                <a:sym typeface="Poppins"/>
              </a:rPr>
              <a:t>Patients</a:t>
            </a:r>
            <a:endParaRPr sz="700"/>
          </a:p>
        </p:txBody>
      </p:sp>
      <p:grpSp>
        <p:nvGrpSpPr>
          <p:cNvPr id="158" name="Google Shape;158;p26"/>
          <p:cNvGrpSpPr/>
          <p:nvPr/>
        </p:nvGrpSpPr>
        <p:grpSpPr>
          <a:xfrm>
            <a:off x="2266758" y="2036535"/>
            <a:ext cx="5086023" cy="2680776"/>
            <a:chOff x="0" y="0"/>
            <a:chExt cx="13562727" cy="7148736"/>
          </a:xfrm>
        </p:grpSpPr>
        <p:sp>
          <p:nvSpPr>
            <p:cNvPr id="159" name="Google Shape;159;p26"/>
            <p:cNvSpPr txBox="1"/>
            <p:nvPr/>
          </p:nvSpPr>
          <p:spPr>
            <a:xfrm>
              <a:off x="0" y="3354399"/>
              <a:ext cx="2175556" cy="139140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None/>
              </a:pPr>
              <a:r>
                <a:rPr b="0" i="0" lang="en" sz="1500" u="none" cap="none" strike="noStrike">
                  <a:solidFill>
                    <a:srgbClr val="141414"/>
                  </a:solidFill>
                  <a:latin typeface="Poppins Medium"/>
                  <a:ea typeface="Poppins Medium"/>
                  <a:cs typeface="Poppins Medium"/>
                  <a:sym typeface="Poppins Medium"/>
                </a:rPr>
                <a:t>Low Risk</a:t>
              </a:r>
              <a:endParaRPr sz="700"/>
            </a:p>
            <a:p>
              <a:pPr indent="0" lvl="0" marL="0" marR="0" rtl="0" algn="ctr">
                <a:lnSpc>
                  <a:spcPct val="140000"/>
                </a:lnSpc>
                <a:spcBef>
                  <a:spcPts val="0"/>
                </a:spcBef>
                <a:spcAft>
                  <a:spcPts val="0"/>
                </a:spcAft>
                <a:buNone/>
              </a:pPr>
              <a:r>
                <a:rPr b="0" i="0" lang="en" sz="1500" u="none" cap="none" strike="noStrike">
                  <a:solidFill>
                    <a:srgbClr val="141414"/>
                  </a:solidFill>
                  <a:latin typeface="Poppins Medium"/>
                  <a:ea typeface="Poppins Medium"/>
                  <a:cs typeface="Poppins Medium"/>
                  <a:sym typeface="Poppins Medium"/>
                </a:rPr>
                <a:t>54.3%</a:t>
              </a:r>
              <a:endParaRPr sz="700"/>
            </a:p>
          </p:txBody>
        </p:sp>
        <p:sp>
          <p:nvSpPr>
            <p:cNvPr id="160" name="Google Shape;160;p26"/>
            <p:cNvSpPr txBox="1"/>
            <p:nvPr/>
          </p:nvSpPr>
          <p:spPr>
            <a:xfrm>
              <a:off x="11185310" y="2120216"/>
              <a:ext cx="2377417" cy="1391400"/>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None/>
              </a:pPr>
              <a:r>
                <a:rPr b="0" i="0" lang="en" sz="1500" u="none" cap="none" strike="noStrike">
                  <a:solidFill>
                    <a:srgbClr val="141414"/>
                  </a:solidFill>
                  <a:latin typeface="Poppins Medium"/>
                  <a:ea typeface="Poppins Medium"/>
                  <a:cs typeface="Poppins Medium"/>
                  <a:sym typeface="Poppins Medium"/>
                </a:rPr>
                <a:t>High Risk</a:t>
              </a:r>
              <a:endParaRPr sz="700"/>
            </a:p>
            <a:p>
              <a:pPr indent="0" lvl="0" marL="0" marR="0" rtl="0" algn="ctr">
                <a:lnSpc>
                  <a:spcPct val="140000"/>
                </a:lnSpc>
                <a:spcBef>
                  <a:spcPts val="0"/>
                </a:spcBef>
                <a:spcAft>
                  <a:spcPts val="0"/>
                </a:spcAft>
                <a:buNone/>
              </a:pPr>
              <a:r>
                <a:rPr b="0" i="0" lang="en" sz="1500" u="none" cap="none" strike="noStrike">
                  <a:solidFill>
                    <a:srgbClr val="141414"/>
                  </a:solidFill>
                  <a:latin typeface="Poppins Medium"/>
                  <a:ea typeface="Poppins Medium"/>
                  <a:cs typeface="Poppins Medium"/>
                  <a:sym typeface="Poppins Medium"/>
                </a:rPr>
                <a:t>45.7%</a:t>
              </a:r>
              <a:endParaRPr sz="700"/>
            </a:p>
          </p:txBody>
        </p:sp>
        <p:grpSp>
          <p:nvGrpSpPr>
            <p:cNvPr id="161" name="Google Shape;161;p26"/>
            <p:cNvGrpSpPr/>
            <p:nvPr/>
          </p:nvGrpSpPr>
          <p:grpSpPr>
            <a:xfrm>
              <a:off x="2977076" y="0"/>
              <a:ext cx="7334136" cy="7148736"/>
              <a:chOff x="-90575" y="0"/>
              <a:chExt cx="2694486" cy="2626372"/>
            </a:xfrm>
          </p:grpSpPr>
          <p:sp>
            <p:nvSpPr>
              <p:cNvPr id="162" name="Google Shape;162;p26"/>
              <p:cNvSpPr/>
              <p:nvPr/>
            </p:nvSpPr>
            <p:spPr>
              <a:xfrm>
                <a:off x="1270000" y="0"/>
                <a:ext cx="1333911" cy="2508757"/>
              </a:xfrm>
              <a:custGeom>
                <a:rect b="b" l="l" r="r" t="t"/>
                <a:pathLst>
                  <a:path extrusionOk="0" h="2508757" w="1333911">
                    <a:moveTo>
                      <a:pt x="0" y="0"/>
                    </a:moveTo>
                    <a:cubicBezTo>
                      <a:pt x="646896" y="0"/>
                      <a:pt x="1190420" y="486243"/>
                      <a:pt x="1262166" y="1129148"/>
                    </a:cubicBezTo>
                    <a:cubicBezTo>
                      <a:pt x="1333911" y="1772053"/>
                      <a:pt x="910947" y="2366152"/>
                      <a:pt x="279966" y="2508757"/>
                    </a:cubicBezTo>
                    <a:lnTo>
                      <a:pt x="0" y="1270000"/>
                    </a:lnTo>
                    <a:close/>
                  </a:path>
                </a:pathLst>
              </a:cu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3" name="Google Shape;163;p26"/>
              <p:cNvSpPr/>
              <p:nvPr/>
            </p:nvSpPr>
            <p:spPr>
              <a:xfrm>
                <a:off x="-90575" y="0"/>
                <a:ext cx="1702103" cy="2626372"/>
              </a:xfrm>
              <a:custGeom>
                <a:rect b="b" l="l" r="r" t="t"/>
                <a:pathLst>
                  <a:path extrusionOk="0" h="2626372" w="1702103">
                    <a:moveTo>
                      <a:pt x="1702103" y="2493216"/>
                    </a:moveTo>
                    <a:cubicBezTo>
                      <a:pt x="1225193" y="2626372"/>
                      <a:pt x="714378" y="2470209"/>
                      <a:pt x="393449" y="2093145"/>
                    </a:cubicBezTo>
                    <a:cubicBezTo>
                      <a:pt x="72520" y="1716080"/>
                      <a:pt x="0" y="1186873"/>
                      <a:pt x="207662" y="737373"/>
                    </a:cubicBezTo>
                    <a:cubicBezTo>
                      <a:pt x="415324" y="287873"/>
                      <a:pt x="865298" y="49"/>
                      <a:pt x="1360448" y="0"/>
                    </a:cubicBezTo>
                    <a:lnTo>
                      <a:pt x="1360575" y="1270000"/>
                    </a:lnTo>
                    <a:close/>
                  </a:path>
                </a:pathLst>
              </a:custGeom>
              <a:solidFill>
                <a:srgbClr val="F94E6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4" name="Google Shape;164;p26"/>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FF7FA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grpSp>
        <p:nvGrpSpPr>
          <p:cNvPr id="165" name="Google Shape;165;p26"/>
          <p:cNvGrpSpPr/>
          <p:nvPr/>
        </p:nvGrpSpPr>
        <p:grpSpPr>
          <a:xfrm>
            <a:off x="200783" y="0"/>
            <a:ext cx="71356" cy="5143500"/>
            <a:chOff x="0" y="0"/>
            <a:chExt cx="190282" cy="13716000"/>
          </a:xfrm>
        </p:grpSpPr>
        <p:sp>
          <p:nvSpPr>
            <p:cNvPr id="166" name="Google Shape;166;p26"/>
            <p:cNvSpPr/>
            <p:nvPr/>
          </p:nvSpPr>
          <p:spPr>
            <a:xfrm>
              <a:off x="88791" y="0"/>
              <a:ext cx="12700" cy="13716000"/>
            </a:xfrm>
            <a:prstGeom prst="rect">
              <a:avLst/>
            </a:prstGeom>
            <a:solidFill>
              <a:srgbClr val="14141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7" name="Google Shape;167;p26"/>
            <p:cNvSpPr/>
            <p:nvPr/>
          </p:nvSpPr>
          <p:spPr>
            <a:xfrm>
              <a:off x="0" y="5820971"/>
              <a:ext cx="190282" cy="2074059"/>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p:nvPr/>
        </p:nvSpPr>
        <p:spPr>
          <a:xfrm>
            <a:off x="514350" y="0"/>
            <a:ext cx="3683943" cy="5372100"/>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73" name="Google Shape;173;p27"/>
          <p:cNvGrpSpPr/>
          <p:nvPr/>
        </p:nvGrpSpPr>
        <p:grpSpPr>
          <a:xfrm>
            <a:off x="200783" y="0"/>
            <a:ext cx="71356" cy="5143500"/>
            <a:chOff x="0" y="0"/>
            <a:chExt cx="190282" cy="13716000"/>
          </a:xfrm>
        </p:grpSpPr>
        <p:sp>
          <p:nvSpPr>
            <p:cNvPr id="174" name="Google Shape;174;p27"/>
            <p:cNvSpPr/>
            <p:nvPr/>
          </p:nvSpPr>
          <p:spPr>
            <a:xfrm>
              <a:off x="88791" y="0"/>
              <a:ext cx="12700" cy="13716000"/>
            </a:xfrm>
            <a:prstGeom prst="rect">
              <a:avLst/>
            </a:prstGeom>
            <a:solidFill>
              <a:srgbClr val="14141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5" name="Google Shape;175;p27"/>
            <p:cNvSpPr/>
            <p:nvPr/>
          </p:nvSpPr>
          <p:spPr>
            <a:xfrm>
              <a:off x="0" y="5820971"/>
              <a:ext cx="190282" cy="2074059"/>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176" name="Google Shape;176;p27"/>
          <p:cNvGrpSpPr/>
          <p:nvPr/>
        </p:nvGrpSpPr>
        <p:grpSpPr>
          <a:xfrm>
            <a:off x="8386861" y="4413338"/>
            <a:ext cx="242789" cy="215812"/>
            <a:chOff x="0" y="0"/>
            <a:chExt cx="647437" cy="575500"/>
          </a:xfrm>
        </p:grpSpPr>
        <p:sp>
          <p:nvSpPr>
            <p:cNvPr id="177" name="Google Shape;177;p27"/>
            <p:cNvSpPr/>
            <p:nvPr/>
          </p:nvSpPr>
          <p:spPr>
            <a:xfrm>
              <a:off x="0" y="0"/>
              <a:ext cx="647437" cy="575500"/>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8" name="Google Shape;178;p27"/>
            <p:cNvSpPr/>
            <p:nvPr/>
          </p:nvSpPr>
          <p:spPr>
            <a:xfrm>
              <a:off x="0" y="169252"/>
              <a:ext cx="517352" cy="234257"/>
            </a:xfrm>
            <a:custGeom>
              <a:rect b="b" l="l" r="r" t="t"/>
              <a:pathLst>
                <a:path extrusionOk="0" h="434340" w="959235">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179" name="Google Shape;179;p27"/>
          <p:cNvPicPr preferRelativeResize="0"/>
          <p:nvPr/>
        </p:nvPicPr>
        <p:blipFill rotWithShape="1">
          <a:blip r:embed="rId3">
            <a:alphaModFix/>
          </a:blip>
          <a:srcRect b="0" l="0" r="0" t="0"/>
          <a:stretch/>
        </p:blipFill>
        <p:spPr>
          <a:xfrm>
            <a:off x="4198293" y="956050"/>
            <a:ext cx="4950583" cy="3231399"/>
          </a:xfrm>
          <a:prstGeom prst="rect">
            <a:avLst/>
          </a:prstGeom>
          <a:noFill/>
          <a:ln>
            <a:noFill/>
          </a:ln>
        </p:spPr>
      </p:pic>
      <p:grpSp>
        <p:nvGrpSpPr>
          <p:cNvPr id="180" name="Google Shape;180;p27"/>
          <p:cNvGrpSpPr/>
          <p:nvPr/>
        </p:nvGrpSpPr>
        <p:grpSpPr>
          <a:xfrm>
            <a:off x="643462" y="1571566"/>
            <a:ext cx="3424140" cy="2228968"/>
            <a:chOff x="0" y="0"/>
            <a:chExt cx="9131042" cy="5943916"/>
          </a:xfrm>
        </p:grpSpPr>
        <p:sp>
          <p:nvSpPr>
            <p:cNvPr id="181" name="Google Shape;181;p27"/>
            <p:cNvSpPr txBox="1"/>
            <p:nvPr/>
          </p:nvSpPr>
          <p:spPr>
            <a:xfrm>
              <a:off x="0" y="0"/>
              <a:ext cx="9131042" cy="291465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i="0" lang="en" sz="3600" u="none" cap="none" strike="noStrike">
                  <a:solidFill>
                    <a:srgbClr val="FDFCFC"/>
                  </a:solidFill>
                  <a:latin typeface="Poppins"/>
                  <a:ea typeface="Poppins"/>
                  <a:cs typeface="Poppins"/>
                  <a:sym typeface="Poppins"/>
                </a:rPr>
                <a:t>Exploratory Data Analysis</a:t>
              </a:r>
              <a:endParaRPr sz="700"/>
            </a:p>
          </p:txBody>
        </p:sp>
        <p:sp>
          <p:nvSpPr>
            <p:cNvPr id="182" name="Google Shape;182;p27"/>
            <p:cNvSpPr txBox="1"/>
            <p:nvPr/>
          </p:nvSpPr>
          <p:spPr>
            <a:xfrm>
              <a:off x="0" y="3525003"/>
              <a:ext cx="9131042" cy="665163"/>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b="1" i="0" lang="en" sz="1500" u="none" cap="none" strike="noStrike">
                  <a:solidFill>
                    <a:srgbClr val="FDFCFC"/>
                  </a:solidFill>
                  <a:latin typeface="Poppins"/>
                  <a:ea typeface="Poppins"/>
                  <a:cs typeface="Poppins"/>
                  <a:sym typeface="Poppins"/>
                </a:rPr>
                <a:t>Variables: Age + Sex</a:t>
              </a:r>
              <a:endParaRPr sz="700"/>
            </a:p>
          </p:txBody>
        </p:sp>
        <p:sp>
          <p:nvSpPr>
            <p:cNvPr id="183" name="Google Shape;183;p27"/>
            <p:cNvSpPr txBox="1"/>
            <p:nvPr/>
          </p:nvSpPr>
          <p:spPr>
            <a:xfrm>
              <a:off x="0" y="4789486"/>
              <a:ext cx="9131042" cy="115443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 sz="1200" u="none" cap="none" strike="noStrike">
                  <a:solidFill>
                    <a:srgbClr val="FDFCFC"/>
                  </a:solidFill>
                  <a:latin typeface="Poppins Light"/>
                  <a:ea typeface="Poppins Light"/>
                  <a:cs typeface="Poppins Light"/>
                  <a:sym typeface="Poppins Light"/>
                </a:rPr>
                <a:t>Males and people between their 50s and 60s have a higher risk of heart disease.</a:t>
              </a:r>
              <a:endParaRPr sz="700"/>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211D"/>
        </a:solidFill>
      </p:bgPr>
    </p:bg>
    <p:spTree>
      <p:nvGrpSpPr>
        <p:cNvPr id="191" name="Shape 191"/>
        <p:cNvGrpSpPr/>
        <p:nvPr/>
      </p:nvGrpSpPr>
      <p:grpSpPr>
        <a:xfrm>
          <a:off x="0" y="0"/>
          <a:ext cx="0" cy="0"/>
          <a:chOff x="0" y="0"/>
          <a:chExt cx="0" cy="0"/>
        </a:xfrm>
      </p:grpSpPr>
      <p:sp>
        <p:nvSpPr>
          <p:cNvPr id="192" name="Google Shape;192;p28"/>
          <p:cNvSpPr/>
          <p:nvPr/>
        </p:nvSpPr>
        <p:spPr>
          <a:xfrm>
            <a:off x="0" y="0"/>
            <a:ext cx="514350" cy="5143500"/>
          </a:xfrm>
          <a:prstGeom prst="rect">
            <a:avLst/>
          </a:prstGeom>
          <a:solidFill>
            <a:srgbClr val="FDFCF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93" name="Google Shape;193;p28"/>
          <p:cNvGrpSpPr/>
          <p:nvPr/>
        </p:nvGrpSpPr>
        <p:grpSpPr>
          <a:xfrm>
            <a:off x="200783" y="0"/>
            <a:ext cx="71356" cy="5143500"/>
            <a:chOff x="0" y="0"/>
            <a:chExt cx="190282" cy="13716000"/>
          </a:xfrm>
        </p:grpSpPr>
        <p:sp>
          <p:nvSpPr>
            <p:cNvPr id="194" name="Google Shape;194;p28"/>
            <p:cNvSpPr/>
            <p:nvPr/>
          </p:nvSpPr>
          <p:spPr>
            <a:xfrm>
              <a:off x="88791" y="0"/>
              <a:ext cx="12700" cy="13716000"/>
            </a:xfrm>
            <a:prstGeom prst="rect">
              <a:avLst/>
            </a:prstGeom>
            <a:solidFill>
              <a:srgbClr val="14141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5" name="Google Shape;195;p28"/>
            <p:cNvSpPr/>
            <p:nvPr/>
          </p:nvSpPr>
          <p:spPr>
            <a:xfrm>
              <a:off x="0" y="5820971"/>
              <a:ext cx="190282" cy="2074059"/>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196" name="Google Shape;196;p28"/>
          <p:cNvPicPr preferRelativeResize="0"/>
          <p:nvPr/>
        </p:nvPicPr>
        <p:blipFill rotWithShape="1">
          <a:blip r:embed="rId3">
            <a:alphaModFix/>
          </a:blip>
          <a:srcRect b="0" l="0" r="0" t="0"/>
          <a:stretch/>
        </p:blipFill>
        <p:spPr>
          <a:xfrm>
            <a:off x="4436133" y="865844"/>
            <a:ext cx="4432254" cy="3411812"/>
          </a:xfrm>
          <a:prstGeom prst="rect">
            <a:avLst/>
          </a:prstGeom>
          <a:noFill/>
          <a:ln>
            <a:noFill/>
          </a:ln>
        </p:spPr>
      </p:pic>
      <p:sp>
        <p:nvSpPr>
          <p:cNvPr id="197" name="Google Shape;197;p28"/>
          <p:cNvSpPr txBox="1"/>
          <p:nvPr/>
        </p:nvSpPr>
        <p:spPr>
          <a:xfrm>
            <a:off x="811530" y="1656397"/>
            <a:ext cx="3431195" cy="1792605"/>
          </a:xfrm>
          <a:prstGeom prst="rect">
            <a:avLst/>
          </a:prstGeom>
          <a:noFill/>
          <a:ln>
            <a:noFill/>
          </a:ln>
        </p:spPr>
        <p:txBody>
          <a:bodyPr anchorCtr="0" anchor="t" bIns="0" lIns="0" spcFirstLastPara="1" rIns="0" wrap="square" tIns="0">
            <a:noAutofit/>
          </a:bodyPr>
          <a:lstStyle/>
          <a:p>
            <a:pPr indent="-127000" lvl="1" marL="254000" marR="0" rtl="0" algn="l">
              <a:lnSpc>
                <a:spcPct val="150000"/>
              </a:lnSpc>
              <a:spcBef>
                <a:spcPts val="0"/>
              </a:spcBef>
              <a:spcAft>
                <a:spcPts val="0"/>
              </a:spcAft>
              <a:buClr>
                <a:srgbClr val="FDFCFC"/>
              </a:buClr>
              <a:buSzPts val="1200"/>
              <a:buFont typeface="Arial"/>
              <a:buChar char="•"/>
            </a:pPr>
            <a:r>
              <a:rPr b="0" i="0" lang="en" sz="1200" u="none" cap="none" strike="noStrike">
                <a:solidFill>
                  <a:srgbClr val="FDFCFC"/>
                </a:solidFill>
                <a:latin typeface="Poppins Medium"/>
                <a:ea typeface="Poppins Medium"/>
                <a:cs typeface="Poppins Medium"/>
                <a:sym typeface="Poppins Medium"/>
              </a:rPr>
              <a:t>Positive correlations are displayed in blue and negative correlations in red color. </a:t>
            </a:r>
            <a:endParaRPr sz="700"/>
          </a:p>
          <a:p>
            <a:pPr indent="-127000" lvl="1" marL="254000" marR="0" rtl="0" algn="l">
              <a:lnSpc>
                <a:spcPct val="150000"/>
              </a:lnSpc>
              <a:spcBef>
                <a:spcPts val="0"/>
              </a:spcBef>
              <a:spcAft>
                <a:spcPts val="0"/>
              </a:spcAft>
              <a:buClr>
                <a:srgbClr val="FDFCFC"/>
              </a:buClr>
              <a:buSzPts val="1200"/>
              <a:buFont typeface="Arial"/>
              <a:buChar char="•"/>
            </a:pPr>
            <a:r>
              <a:rPr b="0" i="0" lang="en" sz="1200" u="none" cap="none" strike="noStrike">
                <a:solidFill>
                  <a:srgbClr val="FDFCFC"/>
                </a:solidFill>
                <a:latin typeface="Poppins Medium"/>
                <a:ea typeface="Poppins Medium"/>
                <a:cs typeface="Poppins Medium"/>
                <a:sym typeface="Poppins Medium"/>
              </a:rPr>
              <a:t>Significant Positive Correlations: thalach, slope, cp</a:t>
            </a:r>
            <a:endParaRPr sz="700"/>
          </a:p>
          <a:p>
            <a:pPr indent="-127000" lvl="1" marL="254000" marR="0" rtl="0" algn="l">
              <a:lnSpc>
                <a:spcPct val="150000"/>
              </a:lnSpc>
              <a:spcBef>
                <a:spcPts val="0"/>
              </a:spcBef>
              <a:spcAft>
                <a:spcPts val="0"/>
              </a:spcAft>
              <a:buClr>
                <a:srgbClr val="FDFCFC"/>
              </a:buClr>
              <a:buSzPts val="1200"/>
              <a:buFont typeface="Arial"/>
              <a:buChar char="•"/>
            </a:pPr>
            <a:r>
              <a:rPr b="0" i="0" lang="en" sz="1200" u="none" cap="none" strike="noStrike">
                <a:solidFill>
                  <a:srgbClr val="FDFCFC"/>
                </a:solidFill>
                <a:latin typeface="Poppins Medium"/>
                <a:ea typeface="Poppins Medium"/>
                <a:cs typeface="Poppins Medium"/>
                <a:sym typeface="Poppins Medium"/>
              </a:rPr>
              <a:t>Significant Negative Correlations: exang, oldpeak, ca</a:t>
            </a:r>
            <a:endParaRPr sz="700"/>
          </a:p>
          <a:p>
            <a:pPr indent="0" lvl="0" marL="0" marR="0" rtl="0" algn="l">
              <a:lnSpc>
                <a:spcPct val="150000"/>
              </a:lnSpc>
              <a:spcBef>
                <a:spcPts val="0"/>
              </a:spcBef>
              <a:spcAft>
                <a:spcPts val="0"/>
              </a:spcAft>
              <a:buNone/>
            </a:pPr>
            <a:r>
              <a:t/>
            </a:r>
            <a:endParaRPr b="0" i="0" sz="1200" u="none" cap="none" strike="noStrike">
              <a:solidFill>
                <a:srgbClr val="FDFCFC"/>
              </a:solidFill>
              <a:latin typeface="Poppins Medium"/>
              <a:ea typeface="Poppins Medium"/>
              <a:cs typeface="Poppins Medium"/>
              <a:sym typeface="Poppins Medium"/>
            </a:endParaRPr>
          </a:p>
        </p:txBody>
      </p:sp>
      <p:sp>
        <p:nvSpPr>
          <p:cNvPr id="198" name="Google Shape;198;p28"/>
          <p:cNvSpPr txBox="1"/>
          <p:nvPr/>
        </p:nvSpPr>
        <p:spPr>
          <a:xfrm>
            <a:off x="897692" y="1157272"/>
            <a:ext cx="3424141" cy="257771"/>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b="1" i="0" lang="en" sz="1500" u="none" cap="none" strike="noStrike">
                <a:solidFill>
                  <a:srgbClr val="FDFCFC"/>
                </a:solidFill>
                <a:latin typeface="Poppins"/>
                <a:ea typeface="Poppins"/>
                <a:cs typeface="Poppins"/>
                <a:sym typeface="Poppins"/>
              </a:rPr>
              <a:t>Correlation Matrix</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p:nvPr/>
        </p:nvSpPr>
        <p:spPr>
          <a:xfrm>
            <a:off x="514350" y="0"/>
            <a:ext cx="3683943" cy="5372100"/>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204" name="Google Shape;204;p29"/>
          <p:cNvGrpSpPr/>
          <p:nvPr/>
        </p:nvGrpSpPr>
        <p:grpSpPr>
          <a:xfrm>
            <a:off x="200783" y="0"/>
            <a:ext cx="71356" cy="5143500"/>
            <a:chOff x="0" y="0"/>
            <a:chExt cx="190282" cy="13716000"/>
          </a:xfrm>
        </p:grpSpPr>
        <p:sp>
          <p:nvSpPr>
            <p:cNvPr id="205" name="Google Shape;205;p29"/>
            <p:cNvSpPr/>
            <p:nvPr/>
          </p:nvSpPr>
          <p:spPr>
            <a:xfrm>
              <a:off x="88791" y="0"/>
              <a:ext cx="12700" cy="13716000"/>
            </a:xfrm>
            <a:prstGeom prst="rect">
              <a:avLst/>
            </a:prstGeom>
            <a:solidFill>
              <a:srgbClr val="14141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6" name="Google Shape;206;p29"/>
            <p:cNvSpPr/>
            <p:nvPr/>
          </p:nvSpPr>
          <p:spPr>
            <a:xfrm>
              <a:off x="0" y="5820971"/>
              <a:ext cx="190282" cy="2074059"/>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207" name="Google Shape;207;p29"/>
          <p:cNvGrpSpPr/>
          <p:nvPr/>
        </p:nvGrpSpPr>
        <p:grpSpPr>
          <a:xfrm>
            <a:off x="8386861" y="4413338"/>
            <a:ext cx="242789" cy="215812"/>
            <a:chOff x="0" y="0"/>
            <a:chExt cx="647437" cy="575500"/>
          </a:xfrm>
        </p:grpSpPr>
        <p:sp>
          <p:nvSpPr>
            <p:cNvPr id="208" name="Google Shape;208;p29"/>
            <p:cNvSpPr/>
            <p:nvPr/>
          </p:nvSpPr>
          <p:spPr>
            <a:xfrm>
              <a:off x="0" y="0"/>
              <a:ext cx="647437" cy="575500"/>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9" name="Google Shape;209;p29"/>
            <p:cNvSpPr/>
            <p:nvPr/>
          </p:nvSpPr>
          <p:spPr>
            <a:xfrm>
              <a:off x="0" y="169252"/>
              <a:ext cx="517352" cy="234257"/>
            </a:xfrm>
            <a:custGeom>
              <a:rect b="b" l="l" r="r" t="t"/>
              <a:pathLst>
                <a:path extrusionOk="0" h="434340" w="959235">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210" name="Google Shape;210;p29"/>
          <p:cNvPicPr preferRelativeResize="0"/>
          <p:nvPr/>
        </p:nvPicPr>
        <p:blipFill rotWithShape="1">
          <a:blip r:embed="rId3">
            <a:alphaModFix/>
          </a:blip>
          <a:srcRect b="0" l="0" r="0" t="0"/>
          <a:stretch/>
        </p:blipFill>
        <p:spPr>
          <a:xfrm>
            <a:off x="4198293" y="470604"/>
            <a:ext cx="4945707" cy="3807052"/>
          </a:xfrm>
          <a:prstGeom prst="rect">
            <a:avLst/>
          </a:prstGeom>
          <a:noFill/>
          <a:ln>
            <a:noFill/>
          </a:ln>
        </p:spPr>
      </p:pic>
      <p:grpSp>
        <p:nvGrpSpPr>
          <p:cNvPr id="211" name="Google Shape;211;p29"/>
          <p:cNvGrpSpPr/>
          <p:nvPr/>
        </p:nvGrpSpPr>
        <p:grpSpPr>
          <a:xfrm>
            <a:off x="774152" y="1439273"/>
            <a:ext cx="3424140" cy="1844710"/>
            <a:chOff x="0" y="-66675"/>
            <a:chExt cx="9131042" cy="4919226"/>
          </a:xfrm>
        </p:grpSpPr>
        <p:sp>
          <p:nvSpPr>
            <p:cNvPr id="212" name="Google Shape;212;p29"/>
            <p:cNvSpPr txBox="1"/>
            <p:nvPr/>
          </p:nvSpPr>
          <p:spPr>
            <a:xfrm>
              <a:off x="0" y="-66675"/>
              <a:ext cx="9131042" cy="136525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b="1" i="0" lang="en" sz="1500" u="none" cap="none" strike="noStrike">
                  <a:solidFill>
                    <a:srgbClr val="FDFCFC"/>
                  </a:solidFill>
                  <a:latin typeface="Poppins"/>
                  <a:ea typeface="Poppins"/>
                  <a:cs typeface="Poppins"/>
                  <a:sym typeface="Poppins"/>
                </a:rPr>
                <a:t>Variables with significant correlation</a:t>
              </a:r>
              <a:endParaRPr sz="700"/>
            </a:p>
          </p:txBody>
        </p:sp>
        <p:sp>
          <p:nvSpPr>
            <p:cNvPr id="213" name="Google Shape;213;p29"/>
            <p:cNvSpPr txBox="1"/>
            <p:nvPr/>
          </p:nvSpPr>
          <p:spPr>
            <a:xfrm>
              <a:off x="0" y="1897896"/>
              <a:ext cx="9131042" cy="2954655"/>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 sz="1200" u="none" cap="none" strike="noStrike">
                  <a:solidFill>
                    <a:srgbClr val="FDFCFC"/>
                  </a:solidFill>
                  <a:latin typeface="Poppins Light"/>
                  <a:ea typeface="Poppins Light"/>
                  <a:cs typeface="Poppins Light"/>
                  <a:sym typeface="Poppins Light"/>
                </a:rPr>
                <a:t>People with higher heart disease risk have:</a:t>
              </a:r>
              <a:endParaRPr sz="700"/>
            </a:p>
            <a:p>
              <a:pPr indent="-127000" lvl="1" marL="254000" marR="0" rtl="0" algn="l">
                <a:lnSpc>
                  <a:spcPct val="150000"/>
                </a:lnSpc>
                <a:spcBef>
                  <a:spcPts val="0"/>
                </a:spcBef>
                <a:spcAft>
                  <a:spcPts val="0"/>
                </a:spcAft>
                <a:buClr>
                  <a:srgbClr val="FDFCFC"/>
                </a:buClr>
                <a:buSzPts val="1200"/>
                <a:buFont typeface="Arial"/>
                <a:buChar char="•"/>
              </a:pPr>
              <a:r>
                <a:rPr b="0" i="0" lang="en" sz="1200" u="none" cap="none" strike="noStrike">
                  <a:solidFill>
                    <a:srgbClr val="FDFCFC"/>
                  </a:solidFill>
                  <a:latin typeface="Poppins Light"/>
                  <a:ea typeface="Poppins Light"/>
                  <a:cs typeface="Poppins Light"/>
                  <a:sym typeface="Poppins Light"/>
                </a:rPr>
                <a:t>Exercise induced angina</a:t>
              </a:r>
              <a:endParaRPr sz="700"/>
            </a:p>
            <a:p>
              <a:pPr indent="-127000" lvl="1" marL="254000" marR="0" rtl="0" algn="l">
                <a:lnSpc>
                  <a:spcPct val="150000"/>
                </a:lnSpc>
                <a:spcBef>
                  <a:spcPts val="0"/>
                </a:spcBef>
                <a:spcAft>
                  <a:spcPts val="0"/>
                </a:spcAft>
                <a:buClr>
                  <a:srgbClr val="FDFCFC"/>
                </a:buClr>
                <a:buSzPts val="1200"/>
                <a:buFont typeface="Arial"/>
                <a:buChar char="•"/>
              </a:pPr>
              <a:r>
                <a:rPr b="0" i="0" lang="en" sz="1200" u="none" cap="none" strike="noStrike">
                  <a:solidFill>
                    <a:srgbClr val="FDFCFC"/>
                  </a:solidFill>
                  <a:latin typeface="Poppins Light"/>
                  <a:ea typeface="Poppins Light"/>
                  <a:cs typeface="Poppins Light"/>
                  <a:sym typeface="Poppins Light"/>
                </a:rPr>
                <a:t>A flat slope</a:t>
              </a:r>
              <a:endParaRPr sz="700"/>
            </a:p>
            <a:p>
              <a:pPr indent="-127000" lvl="1" marL="254000" marR="0" rtl="0" algn="l">
                <a:lnSpc>
                  <a:spcPct val="150000"/>
                </a:lnSpc>
                <a:spcBef>
                  <a:spcPts val="0"/>
                </a:spcBef>
                <a:spcAft>
                  <a:spcPts val="0"/>
                </a:spcAft>
                <a:buClr>
                  <a:srgbClr val="FDFCFC"/>
                </a:buClr>
                <a:buSzPts val="1200"/>
                <a:buFont typeface="Arial"/>
                <a:buChar char="•"/>
              </a:pPr>
              <a:r>
                <a:rPr b="0" i="0" lang="en" sz="1200" u="none" cap="none" strike="noStrike">
                  <a:solidFill>
                    <a:srgbClr val="FDFCFC"/>
                  </a:solidFill>
                  <a:latin typeface="Poppins Light"/>
                  <a:ea typeface="Poppins Light"/>
                  <a:cs typeface="Poppins Light"/>
                  <a:sym typeface="Poppins Light"/>
                </a:rPr>
                <a:t>0-1 major vessels colored by fl</a:t>
              </a:r>
              <a:r>
                <a:rPr lang="en" sz="1200">
                  <a:solidFill>
                    <a:srgbClr val="FDFCFC"/>
                  </a:solidFill>
                  <a:latin typeface="Poppins Light"/>
                  <a:ea typeface="Poppins Light"/>
                  <a:cs typeface="Poppins Light"/>
                  <a:sym typeface="Poppins Light"/>
                </a:rPr>
                <a:t>uo</a:t>
              </a:r>
              <a:r>
                <a:rPr b="0" i="0" lang="en" sz="1200" u="none" cap="none" strike="noStrike">
                  <a:solidFill>
                    <a:srgbClr val="FDFCFC"/>
                  </a:solidFill>
                  <a:latin typeface="Poppins Light"/>
                  <a:ea typeface="Poppins Light"/>
                  <a:cs typeface="Poppins Light"/>
                  <a:sym typeface="Poppins Light"/>
                </a:rPr>
                <a:t>roscopy</a:t>
              </a:r>
              <a:endParaRPr sz="700"/>
            </a:p>
            <a:p>
              <a:pPr indent="-127000" lvl="1" marL="254000" marR="0" rtl="0" algn="l">
                <a:lnSpc>
                  <a:spcPct val="150000"/>
                </a:lnSpc>
                <a:spcBef>
                  <a:spcPts val="0"/>
                </a:spcBef>
                <a:spcAft>
                  <a:spcPts val="0"/>
                </a:spcAft>
                <a:buClr>
                  <a:srgbClr val="FDFCFC"/>
                </a:buClr>
                <a:buSzPts val="1200"/>
                <a:buFont typeface="Arial"/>
                <a:buChar char="•"/>
              </a:pPr>
              <a:r>
                <a:rPr b="0" i="0" lang="en" sz="1200" u="none" cap="none" strike="noStrike">
                  <a:solidFill>
                    <a:srgbClr val="FDFCFC"/>
                  </a:solidFill>
                  <a:latin typeface="Poppins Light"/>
                  <a:ea typeface="Poppins Light"/>
                  <a:cs typeface="Poppins Light"/>
                  <a:sym typeface="Poppins Light"/>
                </a:rPr>
                <a:t>Typical Angina</a:t>
              </a:r>
              <a:endParaRPr sz="700"/>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30"/>
          <p:cNvSpPr/>
          <p:nvPr/>
        </p:nvSpPr>
        <p:spPr>
          <a:xfrm>
            <a:off x="0" y="0"/>
            <a:ext cx="514350" cy="5143500"/>
          </a:xfrm>
          <a:prstGeom prst="rect">
            <a:avLst/>
          </a:prstGeom>
          <a:solidFill>
            <a:srgbClr val="FDFCF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219" name="Google Shape;219;p30"/>
          <p:cNvGrpSpPr/>
          <p:nvPr/>
        </p:nvGrpSpPr>
        <p:grpSpPr>
          <a:xfrm>
            <a:off x="200783" y="0"/>
            <a:ext cx="71356" cy="5143500"/>
            <a:chOff x="0" y="0"/>
            <a:chExt cx="190282" cy="13716000"/>
          </a:xfrm>
        </p:grpSpPr>
        <p:sp>
          <p:nvSpPr>
            <p:cNvPr id="220" name="Google Shape;220;p30"/>
            <p:cNvSpPr/>
            <p:nvPr/>
          </p:nvSpPr>
          <p:spPr>
            <a:xfrm>
              <a:off x="88791" y="0"/>
              <a:ext cx="12700" cy="13716000"/>
            </a:xfrm>
            <a:prstGeom prst="rect">
              <a:avLst/>
            </a:prstGeom>
            <a:solidFill>
              <a:srgbClr val="14141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1" name="Google Shape;221;p30"/>
            <p:cNvSpPr/>
            <p:nvPr/>
          </p:nvSpPr>
          <p:spPr>
            <a:xfrm>
              <a:off x="0" y="5820971"/>
              <a:ext cx="190282" cy="2074059"/>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222" name="Google Shape;222;p30"/>
          <p:cNvPicPr preferRelativeResize="0"/>
          <p:nvPr/>
        </p:nvPicPr>
        <p:blipFill rotWithShape="1">
          <a:blip r:embed="rId4">
            <a:alphaModFix/>
          </a:blip>
          <a:srcRect b="7339" l="6242" r="2907" t="8763"/>
          <a:stretch/>
        </p:blipFill>
        <p:spPr>
          <a:xfrm>
            <a:off x="272139" y="838777"/>
            <a:ext cx="6052724" cy="3465946"/>
          </a:xfrm>
          <a:prstGeom prst="rect">
            <a:avLst/>
          </a:prstGeom>
          <a:noFill/>
          <a:ln>
            <a:noFill/>
          </a:ln>
        </p:spPr>
      </p:pic>
      <p:sp>
        <p:nvSpPr>
          <p:cNvPr id="223" name="Google Shape;223;p30"/>
          <p:cNvSpPr txBox="1"/>
          <p:nvPr/>
        </p:nvSpPr>
        <p:spPr>
          <a:xfrm>
            <a:off x="6467244" y="838777"/>
            <a:ext cx="2569857" cy="546497"/>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i="0" lang="en" sz="3600" u="none" cap="none" strike="noStrike">
                <a:solidFill>
                  <a:srgbClr val="FDFCFC"/>
                </a:solidFill>
                <a:latin typeface="Poppins"/>
                <a:ea typeface="Poppins"/>
                <a:cs typeface="Poppins"/>
                <a:sym typeface="Poppins"/>
              </a:rPr>
              <a:t>ARM</a:t>
            </a:r>
            <a:endParaRPr sz="700"/>
          </a:p>
        </p:txBody>
      </p:sp>
      <p:sp>
        <p:nvSpPr>
          <p:cNvPr id="224" name="Google Shape;224;p30"/>
          <p:cNvSpPr txBox="1"/>
          <p:nvPr/>
        </p:nvSpPr>
        <p:spPr>
          <a:xfrm>
            <a:off x="6467244" y="1576118"/>
            <a:ext cx="2569857" cy="246769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 sz="1200" u="none" cap="none" strike="noStrike">
                <a:solidFill>
                  <a:srgbClr val="FDFCFC"/>
                </a:solidFill>
                <a:latin typeface="Poppins Light"/>
                <a:ea typeface="Poppins Light"/>
                <a:cs typeface="Poppins Light"/>
                <a:sym typeface="Poppins Light"/>
              </a:rPr>
              <a:t>Plot of total rules mined. Many descriptive variables can be seen visually that contribute to a target patient with high risk for heart disease such as those whose cholesterol level is considered ‘High Risk’, male, ages forties/fifties/sixties, and have a resting blood pressure considered to be in hypertensive crisis upon hospital admission.</a:t>
            </a:r>
            <a:endParaRPr sz="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CFC"/>
        </a:solidFill>
      </p:bgPr>
    </p:bg>
    <p:spTree>
      <p:nvGrpSpPr>
        <p:cNvPr id="228" name="Shape 228"/>
        <p:cNvGrpSpPr/>
        <p:nvPr/>
      </p:nvGrpSpPr>
      <p:grpSpPr>
        <a:xfrm>
          <a:off x="0" y="0"/>
          <a:ext cx="0" cy="0"/>
          <a:chOff x="0" y="0"/>
          <a:chExt cx="0" cy="0"/>
        </a:xfrm>
      </p:grpSpPr>
      <p:grpSp>
        <p:nvGrpSpPr>
          <p:cNvPr id="229" name="Google Shape;229;p31"/>
          <p:cNvGrpSpPr/>
          <p:nvPr/>
        </p:nvGrpSpPr>
        <p:grpSpPr>
          <a:xfrm>
            <a:off x="200783" y="0"/>
            <a:ext cx="71356" cy="5143500"/>
            <a:chOff x="0" y="0"/>
            <a:chExt cx="190282" cy="13716000"/>
          </a:xfrm>
        </p:grpSpPr>
        <p:sp>
          <p:nvSpPr>
            <p:cNvPr id="230" name="Google Shape;230;p31"/>
            <p:cNvSpPr/>
            <p:nvPr/>
          </p:nvSpPr>
          <p:spPr>
            <a:xfrm>
              <a:off x="88791" y="0"/>
              <a:ext cx="12700" cy="13716000"/>
            </a:xfrm>
            <a:prstGeom prst="rect">
              <a:avLst/>
            </a:prstGeom>
            <a:solidFill>
              <a:srgbClr val="14141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1" name="Google Shape;231;p31"/>
            <p:cNvSpPr/>
            <p:nvPr/>
          </p:nvSpPr>
          <p:spPr>
            <a:xfrm>
              <a:off x="0" y="5820971"/>
              <a:ext cx="190282" cy="2074059"/>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232" name="Google Shape;232;p31"/>
          <p:cNvPicPr preferRelativeResize="0"/>
          <p:nvPr/>
        </p:nvPicPr>
        <p:blipFill rotWithShape="1">
          <a:blip r:embed="rId3">
            <a:alphaModFix/>
          </a:blip>
          <a:srcRect b="0" l="0" r="0" t="0"/>
          <a:stretch/>
        </p:blipFill>
        <p:spPr>
          <a:xfrm>
            <a:off x="1638867" y="643351"/>
            <a:ext cx="5866266" cy="4500149"/>
          </a:xfrm>
          <a:prstGeom prst="rect">
            <a:avLst/>
          </a:prstGeom>
          <a:noFill/>
          <a:ln>
            <a:noFill/>
          </a:ln>
        </p:spPr>
      </p:pic>
      <p:sp>
        <p:nvSpPr>
          <p:cNvPr id="233" name="Google Shape;233;p31"/>
          <p:cNvSpPr txBox="1"/>
          <p:nvPr/>
        </p:nvSpPr>
        <p:spPr>
          <a:xfrm>
            <a:off x="1070646" y="-28129"/>
            <a:ext cx="7447660" cy="546497"/>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i="0" lang="en" sz="3600" u="none" cap="none" strike="noStrike">
                <a:solidFill>
                  <a:srgbClr val="141414"/>
                </a:solidFill>
                <a:latin typeface="Poppins"/>
                <a:ea typeface="Poppins"/>
                <a:cs typeface="Poppins"/>
                <a:sym typeface="Poppins"/>
              </a:rPr>
              <a:t>ARM: </a:t>
            </a:r>
            <a:r>
              <a:rPr b="1" i="0" lang="en" sz="3600" u="none" cap="none" strike="noStrike">
                <a:solidFill>
                  <a:srgbClr val="DD211D"/>
                </a:solidFill>
                <a:latin typeface="Poppins"/>
                <a:ea typeface="Poppins"/>
                <a:cs typeface="Poppins"/>
                <a:sym typeface="Poppins"/>
              </a:rPr>
              <a:t>Top 5 </a:t>
            </a:r>
            <a:r>
              <a:rPr b="1" i="0" lang="en" sz="3600" u="none" cap="none" strike="noStrike">
                <a:solidFill>
                  <a:srgbClr val="000000"/>
                </a:solidFill>
                <a:latin typeface="Poppins"/>
                <a:ea typeface="Poppins"/>
                <a:cs typeface="Poppins"/>
                <a:sym typeface="Poppins"/>
              </a:rPr>
              <a:t>Interesting Rules</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CFC"/>
        </a:solidFill>
      </p:bgPr>
    </p:bg>
    <p:spTree>
      <p:nvGrpSpPr>
        <p:cNvPr id="237" name="Shape 237"/>
        <p:cNvGrpSpPr/>
        <p:nvPr/>
      </p:nvGrpSpPr>
      <p:grpSpPr>
        <a:xfrm>
          <a:off x="0" y="0"/>
          <a:ext cx="0" cy="0"/>
          <a:chOff x="0" y="0"/>
          <a:chExt cx="0" cy="0"/>
        </a:xfrm>
      </p:grpSpPr>
      <p:grpSp>
        <p:nvGrpSpPr>
          <p:cNvPr id="238" name="Google Shape;238;p32"/>
          <p:cNvGrpSpPr/>
          <p:nvPr/>
        </p:nvGrpSpPr>
        <p:grpSpPr>
          <a:xfrm>
            <a:off x="514350" y="1015814"/>
            <a:ext cx="4577562" cy="3111872"/>
            <a:chOff x="0" y="0"/>
            <a:chExt cx="12206832" cy="8298326"/>
          </a:xfrm>
        </p:grpSpPr>
        <p:sp>
          <p:nvSpPr>
            <p:cNvPr id="239" name="Google Shape;239;p32"/>
            <p:cNvSpPr txBox="1"/>
            <p:nvPr/>
          </p:nvSpPr>
          <p:spPr>
            <a:xfrm>
              <a:off x="0" y="0"/>
              <a:ext cx="12206832" cy="2802005"/>
            </a:xfrm>
            <a:prstGeom prst="rect">
              <a:avLst/>
            </a:prstGeom>
            <a:noFill/>
            <a:ln>
              <a:noFill/>
            </a:ln>
          </p:spPr>
          <p:txBody>
            <a:bodyPr anchorCtr="0" anchor="t" bIns="0" lIns="0" spcFirstLastPara="1" rIns="0" wrap="square" tIns="0">
              <a:noAutofit/>
            </a:bodyPr>
            <a:lstStyle/>
            <a:p>
              <a:pPr indent="0" lvl="0" marL="0" marR="0" rtl="0" algn="l">
                <a:lnSpc>
                  <a:spcPct val="120011"/>
                </a:lnSpc>
                <a:spcBef>
                  <a:spcPts val="0"/>
                </a:spcBef>
                <a:spcAft>
                  <a:spcPts val="0"/>
                </a:spcAft>
                <a:buNone/>
              </a:pPr>
              <a:r>
                <a:rPr b="1" i="0" lang="en" sz="3500" u="none" cap="none" strike="noStrike">
                  <a:solidFill>
                    <a:srgbClr val="DD211D"/>
                  </a:solidFill>
                  <a:latin typeface="Poppins"/>
                  <a:ea typeface="Poppins"/>
                  <a:cs typeface="Poppins"/>
                  <a:sym typeface="Poppins"/>
                </a:rPr>
                <a:t>K-Means Clustering </a:t>
              </a:r>
              <a:r>
                <a:rPr b="1" i="0" lang="en" sz="3500" u="none" cap="none" strike="noStrike">
                  <a:solidFill>
                    <a:srgbClr val="000000"/>
                  </a:solidFill>
                  <a:latin typeface="Poppins"/>
                  <a:ea typeface="Poppins"/>
                  <a:cs typeface="Poppins"/>
                  <a:sym typeface="Poppins"/>
                </a:rPr>
                <a:t>/ PCA</a:t>
              </a:r>
              <a:endParaRPr sz="700"/>
            </a:p>
          </p:txBody>
        </p:sp>
        <p:sp>
          <p:nvSpPr>
            <p:cNvPr id="240" name="Google Shape;240;p32"/>
            <p:cNvSpPr txBox="1"/>
            <p:nvPr/>
          </p:nvSpPr>
          <p:spPr>
            <a:xfrm>
              <a:off x="0" y="3257284"/>
              <a:ext cx="9913742" cy="622982"/>
            </a:xfrm>
            <a:prstGeom prst="rect">
              <a:avLst/>
            </a:prstGeom>
            <a:noFill/>
            <a:ln>
              <a:noFill/>
            </a:ln>
          </p:spPr>
          <p:txBody>
            <a:bodyPr anchorCtr="0" anchor="t" bIns="0" lIns="0" spcFirstLastPara="1" rIns="0" wrap="square" tIns="0">
              <a:noAutofit/>
            </a:bodyPr>
            <a:lstStyle/>
            <a:p>
              <a:pPr indent="0" lvl="0" marL="0" marR="0" rtl="0" algn="l">
                <a:lnSpc>
                  <a:spcPct val="139979"/>
                </a:lnSpc>
                <a:spcBef>
                  <a:spcPts val="0"/>
                </a:spcBef>
                <a:spcAft>
                  <a:spcPts val="0"/>
                </a:spcAft>
                <a:buNone/>
              </a:pPr>
              <a:r>
                <a:rPr b="1" i="0" lang="en" sz="1400" u="none" cap="none" strike="noStrike">
                  <a:solidFill>
                    <a:srgbClr val="141414"/>
                  </a:solidFill>
                  <a:latin typeface="Poppins"/>
                  <a:ea typeface="Poppins"/>
                  <a:cs typeface="Poppins"/>
                  <a:sym typeface="Poppins"/>
                </a:rPr>
                <a:t>K = 3, 4, 5 all good results</a:t>
              </a:r>
              <a:endParaRPr sz="700"/>
            </a:p>
          </p:txBody>
        </p:sp>
        <p:sp>
          <p:nvSpPr>
            <p:cNvPr id="241" name="Google Shape;241;p32"/>
            <p:cNvSpPr txBox="1"/>
            <p:nvPr/>
          </p:nvSpPr>
          <p:spPr>
            <a:xfrm>
              <a:off x="0" y="4310675"/>
              <a:ext cx="9913742" cy="3987651"/>
            </a:xfrm>
            <a:prstGeom prst="rect">
              <a:avLst/>
            </a:prstGeom>
            <a:noFill/>
            <a:ln>
              <a:noFill/>
            </a:ln>
          </p:spPr>
          <p:txBody>
            <a:bodyPr anchorCtr="0" anchor="t" bIns="0" lIns="0" spcFirstLastPara="1" rIns="0" wrap="square" tIns="0">
              <a:noAutofit/>
            </a:bodyPr>
            <a:lstStyle/>
            <a:p>
              <a:pPr indent="-127000" lvl="1" marL="254000" marR="0" rtl="0" algn="l">
                <a:lnSpc>
                  <a:spcPct val="149978"/>
                </a:lnSpc>
                <a:spcBef>
                  <a:spcPts val="0"/>
                </a:spcBef>
                <a:spcAft>
                  <a:spcPts val="0"/>
                </a:spcAft>
                <a:buClr>
                  <a:srgbClr val="141414"/>
                </a:buClr>
                <a:buSzPts val="1200"/>
                <a:buFont typeface="Arial"/>
                <a:buChar char="•"/>
              </a:pPr>
              <a:r>
                <a:rPr b="0" i="0" lang="en" sz="1200" u="none" cap="none" strike="noStrike">
                  <a:solidFill>
                    <a:srgbClr val="141414"/>
                  </a:solidFill>
                  <a:latin typeface="Poppins Light"/>
                  <a:ea typeface="Poppins Light"/>
                  <a:cs typeface="Poppins Light"/>
                  <a:sym typeface="Poppins Light"/>
                </a:rPr>
                <a:t>Good separation between clusters</a:t>
              </a:r>
              <a:endParaRPr sz="700"/>
            </a:p>
            <a:p>
              <a:pPr indent="-127000" lvl="1" marL="254000" marR="0" rtl="0" algn="l">
                <a:lnSpc>
                  <a:spcPct val="149978"/>
                </a:lnSpc>
                <a:spcBef>
                  <a:spcPts val="0"/>
                </a:spcBef>
                <a:spcAft>
                  <a:spcPts val="0"/>
                </a:spcAft>
                <a:buClr>
                  <a:srgbClr val="141414"/>
                </a:buClr>
                <a:buSzPts val="1200"/>
                <a:buFont typeface="Arial"/>
                <a:buChar char="•"/>
              </a:pPr>
              <a:r>
                <a:rPr b="0" i="0" lang="en" sz="1200" u="none" cap="none" strike="noStrike">
                  <a:solidFill>
                    <a:srgbClr val="141414"/>
                  </a:solidFill>
                  <a:latin typeface="Poppins Light"/>
                  <a:ea typeface="Poppins Light"/>
                  <a:cs typeface="Poppins Light"/>
                  <a:sym typeface="Poppins Light"/>
                </a:rPr>
                <a:t>Necessary to normalize data</a:t>
              </a:r>
              <a:endParaRPr sz="700"/>
            </a:p>
            <a:p>
              <a:pPr indent="-127000" lvl="1" marL="254000" marR="0" rtl="0" algn="l">
                <a:lnSpc>
                  <a:spcPct val="149978"/>
                </a:lnSpc>
                <a:spcBef>
                  <a:spcPts val="0"/>
                </a:spcBef>
                <a:spcAft>
                  <a:spcPts val="0"/>
                </a:spcAft>
                <a:buClr>
                  <a:srgbClr val="141414"/>
                </a:buClr>
                <a:buSzPts val="1200"/>
                <a:buFont typeface="Arial"/>
                <a:buChar char="•"/>
              </a:pPr>
              <a:r>
                <a:rPr b="0" i="0" lang="en" sz="1200" u="none" cap="none" strike="noStrike">
                  <a:solidFill>
                    <a:srgbClr val="141414"/>
                  </a:solidFill>
                  <a:latin typeface="Poppins Light"/>
                  <a:ea typeface="Poppins Light"/>
                  <a:cs typeface="Poppins Light"/>
                  <a:sym typeface="Poppins Light"/>
                </a:rPr>
                <a:t>Top 2 dimensions: ~⅓ of total variance.</a:t>
              </a:r>
              <a:endParaRPr sz="700"/>
            </a:p>
            <a:p>
              <a:pPr indent="-127000" lvl="1" marL="254000" marR="0" rtl="0" algn="l">
                <a:lnSpc>
                  <a:spcPct val="149978"/>
                </a:lnSpc>
                <a:spcBef>
                  <a:spcPts val="0"/>
                </a:spcBef>
                <a:spcAft>
                  <a:spcPts val="0"/>
                </a:spcAft>
                <a:buClr>
                  <a:srgbClr val="141414"/>
                </a:buClr>
                <a:buSzPts val="1200"/>
                <a:buFont typeface="Arial"/>
                <a:buChar char="•"/>
              </a:pPr>
              <a:r>
                <a:rPr b="0" i="0" lang="en" sz="1200" u="none" cap="none" strike="noStrike">
                  <a:solidFill>
                    <a:srgbClr val="141414"/>
                  </a:solidFill>
                  <a:latin typeface="Poppins Light"/>
                  <a:ea typeface="Poppins Light"/>
                  <a:cs typeface="Poppins Light"/>
                  <a:sym typeface="Poppins Light"/>
                </a:rPr>
                <a:t>Largest dimension corresponds very closely to overall risk - suggests existence of a “general factor of heart disease.” </a:t>
              </a:r>
              <a:endParaRPr sz="700"/>
            </a:p>
            <a:p>
              <a:pPr indent="-127000" lvl="1" marL="254000" marR="0" rtl="0" algn="l">
                <a:lnSpc>
                  <a:spcPct val="149978"/>
                </a:lnSpc>
                <a:spcBef>
                  <a:spcPts val="0"/>
                </a:spcBef>
                <a:spcAft>
                  <a:spcPts val="0"/>
                </a:spcAft>
                <a:buClr>
                  <a:srgbClr val="141414"/>
                </a:buClr>
                <a:buSzPts val="1200"/>
                <a:buFont typeface="Arial"/>
                <a:buChar char="•"/>
              </a:pPr>
              <a:r>
                <a:rPr b="0" i="0" lang="en" sz="1200" u="none" cap="none" strike="noStrike">
                  <a:solidFill>
                    <a:srgbClr val="141414"/>
                  </a:solidFill>
                  <a:latin typeface="Poppins Light"/>
                  <a:ea typeface="Poppins Light"/>
                  <a:cs typeface="Poppins Light"/>
                  <a:sym typeface="Poppins Light"/>
                </a:rPr>
                <a:t>2nd dimension roughly corresponds to diabetes.</a:t>
              </a:r>
              <a:endParaRPr sz="700"/>
            </a:p>
          </p:txBody>
        </p:sp>
      </p:grpSp>
      <p:grpSp>
        <p:nvGrpSpPr>
          <p:cNvPr id="242" name="Google Shape;242;p32"/>
          <p:cNvGrpSpPr/>
          <p:nvPr/>
        </p:nvGrpSpPr>
        <p:grpSpPr>
          <a:xfrm>
            <a:off x="200783" y="0"/>
            <a:ext cx="71356" cy="5143500"/>
            <a:chOff x="0" y="0"/>
            <a:chExt cx="190282" cy="13716000"/>
          </a:xfrm>
        </p:grpSpPr>
        <p:sp>
          <p:nvSpPr>
            <p:cNvPr id="243" name="Google Shape;243;p32"/>
            <p:cNvSpPr/>
            <p:nvPr/>
          </p:nvSpPr>
          <p:spPr>
            <a:xfrm>
              <a:off x="88791" y="0"/>
              <a:ext cx="12700" cy="13716000"/>
            </a:xfrm>
            <a:prstGeom prst="rect">
              <a:avLst/>
            </a:prstGeom>
            <a:solidFill>
              <a:srgbClr val="14141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4" name="Google Shape;244;p32"/>
            <p:cNvSpPr/>
            <p:nvPr/>
          </p:nvSpPr>
          <p:spPr>
            <a:xfrm>
              <a:off x="0" y="5820971"/>
              <a:ext cx="190282" cy="2074059"/>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245" name="Google Shape;245;p32"/>
          <p:cNvPicPr preferRelativeResize="0"/>
          <p:nvPr/>
        </p:nvPicPr>
        <p:blipFill rotWithShape="1">
          <a:blip r:embed="rId3">
            <a:alphaModFix/>
          </a:blip>
          <a:srcRect b="0" l="1409" r="0" t="0"/>
          <a:stretch/>
        </p:blipFill>
        <p:spPr>
          <a:xfrm>
            <a:off x="4629150" y="272450"/>
            <a:ext cx="3994450" cy="4598600"/>
          </a:xfrm>
          <a:prstGeom prst="rect">
            <a:avLst/>
          </a:prstGeom>
          <a:noFill/>
          <a:ln>
            <a:noFill/>
          </a:ln>
        </p:spPr>
      </p:pic>
      <p:sp>
        <p:nvSpPr>
          <p:cNvPr id="246" name="Google Shape;246;p32"/>
          <p:cNvSpPr txBox="1"/>
          <p:nvPr/>
        </p:nvSpPr>
        <p:spPr>
          <a:xfrm>
            <a:off x="3871300" y="4509175"/>
            <a:ext cx="8811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High risk</a:t>
            </a:r>
            <a:endParaRPr>
              <a:latin typeface="Calibri"/>
              <a:ea typeface="Calibri"/>
              <a:cs typeface="Calibri"/>
              <a:sym typeface="Calibri"/>
            </a:endParaRPr>
          </a:p>
        </p:txBody>
      </p:sp>
      <p:sp>
        <p:nvSpPr>
          <p:cNvPr id="247" name="Google Shape;247;p32"/>
          <p:cNvSpPr txBox="1"/>
          <p:nvPr/>
        </p:nvSpPr>
        <p:spPr>
          <a:xfrm>
            <a:off x="8277225" y="4509175"/>
            <a:ext cx="9525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Low risk</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CFC"/>
        </a:solidFill>
      </p:bgPr>
    </p:bg>
    <p:spTree>
      <p:nvGrpSpPr>
        <p:cNvPr id="251" name="Shape 251"/>
        <p:cNvGrpSpPr/>
        <p:nvPr/>
      </p:nvGrpSpPr>
      <p:grpSpPr>
        <a:xfrm>
          <a:off x="0" y="0"/>
          <a:ext cx="0" cy="0"/>
          <a:chOff x="0" y="0"/>
          <a:chExt cx="0" cy="0"/>
        </a:xfrm>
      </p:grpSpPr>
      <p:pic>
        <p:nvPicPr>
          <p:cNvPr id="252" name="Google Shape;252;p33"/>
          <p:cNvPicPr preferRelativeResize="0"/>
          <p:nvPr/>
        </p:nvPicPr>
        <p:blipFill rotWithShape="1">
          <a:blip r:embed="rId3">
            <a:alphaModFix/>
          </a:blip>
          <a:srcRect b="0" l="4033" r="4032" t="0"/>
          <a:stretch/>
        </p:blipFill>
        <p:spPr>
          <a:xfrm>
            <a:off x="6105525" y="514350"/>
            <a:ext cx="2521930" cy="4114800"/>
          </a:xfrm>
          <a:prstGeom prst="rect">
            <a:avLst/>
          </a:prstGeom>
          <a:noFill/>
          <a:ln>
            <a:noFill/>
          </a:ln>
        </p:spPr>
      </p:pic>
      <p:grpSp>
        <p:nvGrpSpPr>
          <p:cNvPr id="253" name="Google Shape;253;p33"/>
          <p:cNvGrpSpPr/>
          <p:nvPr/>
        </p:nvGrpSpPr>
        <p:grpSpPr>
          <a:xfrm>
            <a:off x="514350" y="286983"/>
            <a:ext cx="5465025" cy="4569567"/>
            <a:chOff x="0" y="0"/>
            <a:chExt cx="14573400" cy="12185511"/>
          </a:xfrm>
        </p:grpSpPr>
        <p:sp>
          <p:nvSpPr>
            <p:cNvPr id="254" name="Google Shape;254;p33"/>
            <p:cNvSpPr txBox="1"/>
            <p:nvPr/>
          </p:nvSpPr>
          <p:spPr>
            <a:xfrm>
              <a:off x="0" y="0"/>
              <a:ext cx="13725559" cy="1401003"/>
            </a:xfrm>
            <a:prstGeom prst="rect">
              <a:avLst/>
            </a:prstGeom>
            <a:noFill/>
            <a:ln>
              <a:noFill/>
            </a:ln>
          </p:spPr>
          <p:txBody>
            <a:bodyPr anchorCtr="0" anchor="t" bIns="0" lIns="0" spcFirstLastPara="1" rIns="0" wrap="square" tIns="0">
              <a:noAutofit/>
            </a:bodyPr>
            <a:lstStyle/>
            <a:p>
              <a:pPr indent="0" lvl="0" marL="0" marR="0" rtl="0" algn="l">
                <a:lnSpc>
                  <a:spcPct val="120011"/>
                </a:lnSpc>
                <a:spcBef>
                  <a:spcPts val="0"/>
                </a:spcBef>
                <a:spcAft>
                  <a:spcPts val="0"/>
                </a:spcAft>
                <a:buNone/>
              </a:pPr>
              <a:r>
                <a:rPr b="1" i="0" lang="en" sz="3500" u="none" cap="none" strike="noStrike">
                  <a:solidFill>
                    <a:srgbClr val="DD211D"/>
                  </a:solidFill>
                  <a:latin typeface="Poppins"/>
                  <a:ea typeface="Poppins"/>
                  <a:cs typeface="Poppins"/>
                  <a:sym typeface="Poppins"/>
                </a:rPr>
                <a:t>Clustering </a:t>
              </a:r>
              <a:r>
                <a:rPr b="1" i="0" lang="en" sz="3500" u="none" cap="none" strike="noStrike">
                  <a:solidFill>
                    <a:srgbClr val="141414"/>
                  </a:solidFill>
                  <a:latin typeface="Poppins"/>
                  <a:ea typeface="Poppins"/>
                  <a:cs typeface="Poppins"/>
                  <a:sym typeface="Poppins"/>
                </a:rPr>
                <a:t>Insights </a:t>
              </a:r>
              <a:endParaRPr sz="700"/>
            </a:p>
          </p:txBody>
        </p:sp>
        <p:sp>
          <p:nvSpPr>
            <p:cNvPr id="255" name="Google Shape;255;p33"/>
            <p:cNvSpPr txBox="1"/>
            <p:nvPr/>
          </p:nvSpPr>
          <p:spPr>
            <a:xfrm>
              <a:off x="0" y="1856281"/>
              <a:ext cx="11147171" cy="1296013"/>
            </a:xfrm>
            <a:prstGeom prst="rect">
              <a:avLst/>
            </a:prstGeom>
            <a:noFill/>
            <a:ln>
              <a:noFill/>
            </a:ln>
          </p:spPr>
          <p:txBody>
            <a:bodyPr anchorCtr="0" anchor="t" bIns="0" lIns="0" spcFirstLastPara="1" rIns="0" wrap="square" tIns="0">
              <a:noAutofit/>
            </a:bodyPr>
            <a:lstStyle/>
            <a:p>
              <a:pPr indent="0" lvl="0" marL="0" marR="0" rtl="0" algn="l">
                <a:lnSpc>
                  <a:spcPct val="139979"/>
                </a:lnSpc>
                <a:spcBef>
                  <a:spcPts val="0"/>
                </a:spcBef>
                <a:spcAft>
                  <a:spcPts val="0"/>
                </a:spcAft>
                <a:buNone/>
              </a:pPr>
              <a:r>
                <a:rPr b="1" i="0" lang="en" sz="1400" u="none" cap="none" strike="noStrike">
                  <a:solidFill>
                    <a:srgbClr val="141414"/>
                  </a:solidFill>
                  <a:latin typeface="Poppins"/>
                  <a:ea typeface="Poppins"/>
                  <a:cs typeface="Poppins"/>
                  <a:sym typeface="Poppins"/>
                </a:rPr>
                <a:t>What can we say about low-risk and high-risk clusters?</a:t>
              </a:r>
              <a:endParaRPr sz="700"/>
            </a:p>
          </p:txBody>
        </p:sp>
        <p:sp>
          <p:nvSpPr>
            <p:cNvPr id="256" name="Google Shape;256;p33"/>
            <p:cNvSpPr txBox="1"/>
            <p:nvPr/>
          </p:nvSpPr>
          <p:spPr>
            <a:xfrm>
              <a:off x="0" y="3582711"/>
              <a:ext cx="14573400" cy="8602800"/>
            </a:xfrm>
            <a:prstGeom prst="rect">
              <a:avLst/>
            </a:prstGeom>
            <a:noFill/>
            <a:ln>
              <a:noFill/>
            </a:ln>
          </p:spPr>
          <p:txBody>
            <a:bodyPr anchorCtr="0" anchor="t" bIns="0" lIns="0" spcFirstLastPara="1" rIns="0" wrap="square" tIns="0">
              <a:noAutofit/>
            </a:bodyPr>
            <a:lstStyle/>
            <a:p>
              <a:pPr indent="-127000" lvl="1" marL="254000" marR="0" rtl="0" algn="l">
                <a:lnSpc>
                  <a:spcPct val="149978"/>
                </a:lnSpc>
                <a:spcBef>
                  <a:spcPts val="0"/>
                </a:spcBef>
                <a:spcAft>
                  <a:spcPts val="0"/>
                </a:spcAft>
                <a:buClr>
                  <a:srgbClr val="141414"/>
                </a:buClr>
                <a:buSzPts val="1200"/>
                <a:buFont typeface="Arial"/>
                <a:buChar char="•"/>
              </a:pPr>
              <a:r>
                <a:rPr b="0" i="0" lang="en" sz="1200" u="none" cap="none" strike="noStrike">
                  <a:solidFill>
                    <a:srgbClr val="141414"/>
                  </a:solidFill>
                  <a:latin typeface="Poppins Light"/>
                  <a:ea typeface="Poppins Light"/>
                  <a:cs typeface="Poppins Light"/>
                  <a:sym typeface="Poppins Light"/>
                </a:rPr>
                <a:t>Cluster 4 has expected low-risk traits: more female, younger, low diabetes, low cholesterol.</a:t>
              </a:r>
              <a:endParaRPr sz="700"/>
            </a:p>
            <a:p>
              <a:pPr indent="-127000" lvl="1" marL="254000" marR="0" rtl="0" algn="l">
                <a:lnSpc>
                  <a:spcPct val="149978"/>
                </a:lnSpc>
                <a:spcBef>
                  <a:spcPts val="0"/>
                </a:spcBef>
                <a:spcAft>
                  <a:spcPts val="0"/>
                </a:spcAft>
                <a:buClr>
                  <a:srgbClr val="141414"/>
                </a:buClr>
                <a:buSzPts val="1200"/>
                <a:buFont typeface="Arial"/>
                <a:buChar char="•"/>
              </a:pPr>
              <a:r>
                <a:rPr b="0" i="0" lang="en" sz="1200" u="none" cap="none" strike="noStrike">
                  <a:solidFill>
                    <a:srgbClr val="141414"/>
                  </a:solidFill>
                  <a:latin typeface="Poppins Light"/>
                  <a:ea typeface="Poppins Light"/>
                  <a:cs typeface="Poppins Light"/>
                  <a:sym typeface="Poppins Light"/>
                </a:rPr>
                <a:t>Cluster 1 (low-medium risk) surprising: high cholesterol, ⅓ diabetic, but direct heart diagnostics (e.g. ST depression during exercise) are good. May reflect diabetics given good treatment, or else people with good genetic resistance despite unhealthy lifestyles.</a:t>
              </a:r>
              <a:endParaRPr sz="700"/>
            </a:p>
            <a:p>
              <a:pPr indent="-127000" lvl="1" marL="254000" marR="0" rtl="0" algn="l">
                <a:lnSpc>
                  <a:spcPct val="149978"/>
                </a:lnSpc>
                <a:spcBef>
                  <a:spcPts val="0"/>
                </a:spcBef>
                <a:spcAft>
                  <a:spcPts val="0"/>
                </a:spcAft>
                <a:buClr>
                  <a:srgbClr val="141414"/>
                </a:buClr>
                <a:buSzPts val="1200"/>
                <a:buFont typeface="Arial"/>
                <a:buChar char="•"/>
              </a:pPr>
              <a:r>
                <a:rPr b="0" i="0" lang="en" sz="1200" u="none" cap="none" strike="noStrike">
                  <a:solidFill>
                    <a:srgbClr val="141414"/>
                  </a:solidFill>
                  <a:latin typeface="Poppins Light"/>
                  <a:ea typeface="Poppins Light"/>
                  <a:cs typeface="Poppins Light"/>
                  <a:sym typeface="Poppins Light"/>
                </a:rPr>
                <a:t>Cluster 3 (highest risk) skews male (81%), but is moderate in terms of cholesterol, diabetes.</a:t>
              </a:r>
              <a:endParaRPr sz="700"/>
            </a:p>
            <a:p>
              <a:pPr indent="-127000" lvl="1" marL="254000" marR="0" rtl="0" algn="l">
                <a:lnSpc>
                  <a:spcPct val="149978"/>
                </a:lnSpc>
                <a:spcBef>
                  <a:spcPts val="0"/>
                </a:spcBef>
                <a:spcAft>
                  <a:spcPts val="0"/>
                </a:spcAft>
                <a:buClr>
                  <a:srgbClr val="141414"/>
                </a:buClr>
                <a:buSzPts val="1200"/>
                <a:buFont typeface="Arial"/>
                <a:buChar char="•"/>
              </a:pPr>
              <a:r>
                <a:rPr b="0" i="0" lang="en" sz="1200" u="none" cap="none" strike="noStrike">
                  <a:solidFill>
                    <a:srgbClr val="141414"/>
                  </a:solidFill>
                  <a:latin typeface="Poppins Light"/>
                  <a:ea typeface="Poppins Light"/>
                  <a:cs typeface="Poppins Light"/>
                  <a:sym typeface="Poppins Light"/>
                </a:rPr>
                <a:t>Cluster 2 (2nd highest risk) is more typical: high cholesterol, bad blood sugar, elevated exercise heart rate.</a:t>
              </a:r>
              <a:endParaRPr sz="700"/>
            </a:p>
            <a:p>
              <a:pPr indent="-127000" lvl="1" marL="254000" marR="0" rtl="0" algn="l">
                <a:lnSpc>
                  <a:spcPct val="149978"/>
                </a:lnSpc>
                <a:spcBef>
                  <a:spcPts val="0"/>
                </a:spcBef>
                <a:spcAft>
                  <a:spcPts val="0"/>
                </a:spcAft>
                <a:buClr>
                  <a:srgbClr val="141414"/>
                </a:buClr>
                <a:buSzPts val="1200"/>
                <a:buFont typeface="Arial"/>
                <a:buChar char="•"/>
              </a:pPr>
              <a:r>
                <a:rPr b="0" i="0" lang="en" sz="1200" u="none" cap="none" strike="noStrike">
                  <a:solidFill>
                    <a:srgbClr val="141414"/>
                  </a:solidFill>
                  <a:latin typeface="Poppins Light"/>
                  <a:ea typeface="Poppins Light"/>
                  <a:cs typeface="Poppins Light"/>
                  <a:sym typeface="Poppins Light"/>
                </a:rPr>
                <a:t>Do we need to rethink the role of cholesterol and diabetes in heart disease risk prognosis?</a:t>
              </a:r>
              <a:endParaRPr sz="700"/>
            </a:p>
          </p:txBody>
        </p:sp>
      </p:grpSp>
      <p:grpSp>
        <p:nvGrpSpPr>
          <p:cNvPr id="257" name="Google Shape;257;p33"/>
          <p:cNvGrpSpPr/>
          <p:nvPr/>
        </p:nvGrpSpPr>
        <p:grpSpPr>
          <a:xfrm>
            <a:off x="200783" y="0"/>
            <a:ext cx="71356" cy="5143500"/>
            <a:chOff x="0" y="0"/>
            <a:chExt cx="190282" cy="13716000"/>
          </a:xfrm>
        </p:grpSpPr>
        <p:sp>
          <p:nvSpPr>
            <p:cNvPr id="258" name="Google Shape;258;p33"/>
            <p:cNvSpPr/>
            <p:nvPr/>
          </p:nvSpPr>
          <p:spPr>
            <a:xfrm>
              <a:off x="88791" y="0"/>
              <a:ext cx="12700" cy="13716000"/>
            </a:xfrm>
            <a:prstGeom prst="rect">
              <a:avLst/>
            </a:prstGeom>
            <a:solidFill>
              <a:srgbClr val="14141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9" name="Google Shape;259;p33"/>
            <p:cNvSpPr/>
            <p:nvPr/>
          </p:nvSpPr>
          <p:spPr>
            <a:xfrm>
              <a:off x="0" y="5820971"/>
              <a:ext cx="190282" cy="2074059"/>
            </a:xfrm>
            <a:prstGeom prst="rect">
              <a:avLst/>
            </a:prstGeom>
            <a:solidFill>
              <a:srgbClr val="DD211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